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205ae655344060" /><Relationship Type="http://schemas.openxmlformats.org/officeDocument/2006/relationships/extended-properties" Target="/docProps/app.xml" Id="R97b1eca0ecfa44d8" /><Relationship Type="http://schemas.openxmlformats.org/officeDocument/2006/relationships/officeDocument" Target="/ppt/presentation.xml" Id="Rb826ae2e6daf41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643fb4620c4e28"/>
  </p:sldMasterIdLst>
  <p:notesMasterIdLst>
    <p:notesMasterId xmlns:r="http://schemas.openxmlformats.org/officeDocument/2006/relationships" r:id="Rea0dd024b1114c80"/>
  </p:notesMasterIdLst>
  <p:sldIdLst>
    <p:sldId xmlns:r="http://schemas.openxmlformats.org/officeDocument/2006/relationships" id="256" r:id="R3d1a1bad94eb48b6"/>
    <p:sldId xmlns:r="http://schemas.openxmlformats.org/officeDocument/2006/relationships" id="257" r:id="Rfc2be7fc8aa74b20"/>
    <p:sldId xmlns:r="http://schemas.openxmlformats.org/officeDocument/2006/relationships" id="258" r:id="Re6f3689ca6314fd4"/>
    <p:sldId xmlns:r="http://schemas.openxmlformats.org/officeDocument/2006/relationships" id="259" r:id="R162b57368d464208"/>
    <p:sldId xmlns:r="http://schemas.openxmlformats.org/officeDocument/2006/relationships" id="260" r:id="R631fe9d6beaa4dec"/>
    <p:sldId xmlns:r="http://schemas.openxmlformats.org/officeDocument/2006/relationships" id="261" r:id="Re2541c25d2b64b31"/>
    <p:sldId xmlns:r="http://schemas.openxmlformats.org/officeDocument/2006/relationships" id="262" r:id="R9e4cdeb97cce449b"/>
    <p:sldId xmlns:r="http://schemas.openxmlformats.org/officeDocument/2006/relationships" id="263" r:id="Rb7ffa04fc0354086"/>
    <p:sldId xmlns:r="http://schemas.openxmlformats.org/officeDocument/2006/relationships" id="264" r:id="R3f43f1c4663841ba"/>
    <p:sldId xmlns:r="http://schemas.openxmlformats.org/officeDocument/2006/relationships" id="265" r:id="Reed4f6fc3b854089"/>
    <p:sldId xmlns:r="http://schemas.openxmlformats.org/officeDocument/2006/relationships" id="266" r:id="R9267f40ebf4c484c"/>
    <p:sldId xmlns:r="http://schemas.openxmlformats.org/officeDocument/2006/relationships" id="267" r:id="Rc58ff7e3ece2428a"/>
    <p:sldId xmlns:r="http://schemas.openxmlformats.org/officeDocument/2006/relationships" id="268" r:id="R6068703d37404a36"/>
    <p:sldId xmlns:r="http://schemas.openxmlformats.org/officeDocument/2006/relationships" id="269" r:id="R7ce58ba1833445a2"/>
    <p:sldId xmlns:r="http://schemas.openxmlformats.org/officeDocument/2006/relationships" id="270" r:id="R5e4a9bdb0885439a"/>
    <p:sldId xmlns:r="http://schemas.openxmlformats.org/officeDocument/2006/relationships" id="271" r:id="R5f59cc04b5bf4749"/>
    <p:sldId xmlns:r="http://schemas.openxmlformats.org/officeDocument/2006/relationships" id="272" r:id="Rc2bb5fa34247444e"/>
    <p:sldId xmlns:r="http://schemas.openxmlformats.org/officeDocument/2006/relationships" id="273" r:id="R15b7a23f9f954217"/>
    <p:sldId xmlns:r="http://schemas.openxmlformats.org/officeDocument/2006/relationships" id="274" r:id="Rca6d8d63da1b4f63"/>
    <p:sldId xmlns:r="http://schemas.openxmlformats.org/officeDocument/2006/relationships" id="275" r:id="Rfec2f31b595f4c73"/>
    <p:sldId xmlns:r="http://schemas.openxmlformats.org/officeDocument/2006/relationships" id="276" r:id="R0975c785fcdf49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080a3cc7ad465e" /><Relationship Type="http://schemas.openxmlformats.org/officeDocument/2006/relationships/slideMaster" Target="/ppt/slideMasters/slideMaster1.xml" Id="R1e643fb4620c4e28" /><Relationship Type="http://schemas.openxmlformats.org/officeDocument/2006/relationships/notesMaster" Target="/ppt/notesMasters/notesMaster1.xml" Id="Rea0dd024b1114c80" /><Relationship Type="http://schemas.openxmlformats.org/officeDocument/2006/relationships/presProps" Target="/ppt/presProps.xml" Id="Rc8bc486df3944bf7" /><Relationship Type="http://schemas.openxmlformats.org/officeDocument/2006/relationships/tableStyles" Target="/ppt/tableStyles.xml" Id="R3d943b58da49423e" /><Relationship Type="http://schemas.openxmlformats.org/officeDocument/2006/relationships/slide" Target="/ppt/slides/slide1.xml" Id="R3d1a1bad94eb48b6" /><Relationship Type="http://schemas.openxmlformats.org/officeDocument/2006/relationships/slide" Target="/ppt/slides/slide2.xml" Id="Rfc2be7fc8aa74b20" /><Relationship Type="http://schemas.openxmlformats.org/officeDocument/2006/relationships/slide" Target="/ppt/slides/slide3.xml" Id="Re6f3689ca6314fd4" /><Relationship Type="http://schemas.openxmlformats.org/officeDocument/2006/relationships/slide" Target="/ppt/slides/slide4.xml" Id="R162b57368d464208" /><Relationship Type="http://schemas.openxmlformats.org/officeDocument/2006/relationships/slide" Target="/ppt/slides/slide5.xml" Id="R631fe9d6beaa4dec" /><Relationship Type="http://schemas.openxmlformats.org/officeDocument/2006/relationships/slide" Target="/ppt/slides/slide6.xml" Id="Re2541c25d2b64b31" /><Relationship Type="http://schemas.openxmlformats.org/officeDocument/2006/relationships/slide" Target="/ppt/slides/slide7.xml" Id="R9e4cdeb97cce449b" /><Relationship Type="http://schemas.openxmlformats.org/officeDocument/2006/relationships/slide" Target="/ppt/slides/slide8.xml" Id="Rb7ffa04fc0354086" /><Relationship Type="http://schemas.openxmlformats.org/officeDocument/2006/relationships/slide" Target="/ppt/slides/slide9.xml" Id="R3f43f1c4663841ba" /><Relationship Type="http://schemas.openxmlformats.org/officeDocument/2006/relationships/slide" Target="/ppt/slides/slide10.xml" Id="Reed4f6fc3b854089" /><Relationship Type="http://schemas.openxmlformats.org/officeDocument/2006/relationships/slide" Target="/ppt/slides/slide11.xml" Id="R9267f40ebf4c484c" /><Relationship Type="http://schemas.openxmlformats.org/officeDocument/2006/relationships/slide" Target="/ppt/slides/slide12.xml" Id="Rc58ff7e3ece2428a" /><Relationship Type="http://schemas.openxmlformats.org/officeDocument/2006/relationships/slide" Target="/ppt/slides/slide13.xml" Id="R6068703d37404a36" /><Relationship Type="http://schemas.openxmlformats.org/officeDocument/2006/relationships/slide" Target="/ppt/slides/slide14.xml" Id="R7ce58ba1833445a2" /><Relationship Type="http://schemas.openxmlformats.org/officeDocument/2006/relationships/slide" Target="/ppt/slides/slide15.xml" Id="R5e4a9bdb0885439a" /><Relationship Type="http://schemas.openxmlformats.org/officeDocument/2006/relationships/slide" Target="/ppt/slides/slide16.xml" Id="R5f59cc04b5bf4749" /><Relationship Type="http://schemas.openxmlformats.org/officeDocument/2006/relationships/slide" Target="/ppt/slides/slide17.xml" Id="Rc2bb5fa34247444e" /><Relationship Type="http://schemas.openxmlformats.org/officeDocument/2006/relationships/slide" Target="/ppt/slides/slide18.xml" Id="R15b7a23f9f954217" /><Relationship Type="http://schemas.openxmlformats.org/officeDocument/2006/relationships/slide" Target="/ppt/slides/slide19.xml" Id="Rca6d8d63da1b4f63" /><Relationship Type="http://schemas.openxmlformats.org/officeDocument/2006/relationships/slide" Target="/ppt/slides/slide20.xml" Id="Rfec2f31b595f4c73" /><Relationship Type="http://schemas.openxmlformats.org/officeDocument/2006/relationships/slide" Target="/ppt/slides/slide21.xml" Id="R0975c785fcdf49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faadf206a048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8bc829aa8a4300" /><Relationship Type="http://schemas.openxmlformats.org/officeDocument/2006/relationships/notesMaster" Target="/ppt/notesMasters/notesMaster1.xml" Id="R92f375d688a74b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e0b62faac34bb6" /><Relationship Type="http://schemas.openxmlformats.org/officeDocument/2006/relationships/notesMaster" Target="/ppt/notesMasters/notesMaster1.xml" Id="R07af2a7b8c0741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a900435b56486f" /><Relationship Type="http://schemas.openxmlformats.org/officeDocument/2006/relationships/notesMaster" Target="/ppt/notesMasters/notesMaster1.xml" Id="R256b712b997c42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ec76dc2be242ef" /><Relationship Type="http://schemas.openxmlformats.org/officeDocument/2006/relationships/notesMaster" Target="/ppt/notesMasters/notesMaster1.xml" Id="R96fc991da6de42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5cb5c9012fc4154" /><Relationship Type="http://schemas.openxmlformats.org/officeDocument/2006/relationships/notesMaster" Target="/ppt/notesMasters/notesMaster1.xml" Id="Rf01b0869869843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466f5452994b91" /><Relationship Type="http://schemas.openxmlformats.org/officeDocument/2006/relationships/notesMaster" Target="/ppt/notesMasters/notesMaster1.xml" Id="R1a4db8bd63cd4b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b9fd7c5d984033" /><Relationship Type="http://schemas.openxmlformats.org/officeDocument/2006/relationships/notesMaster" Target="/ppt/notesMasters/notesMaster1.xml" Id="R4d87a702efe944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33dbd856af40a1" /><Relationship Type="http://schemas.openxmlformats.org/officeDocument/2006/relationships/notesMaster" Target="/ppt/notesMasters/notesMaster1.xml" Id="R578714bc593c46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7687c5a01f4dba" /><Relationship Type="http://schemas.openxmlformats.org/officeDocument/2006/relationships/notesMaster" Target="/ppt/notesMasters/notesMaster1.xml" Id="R054875558d2e4ec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91ae702aba4105" /><Relationship Type="http://schemas.openxmlformats.org/officeDocument/2006/relationships/notesMaster" Target="/ppt/notesMasters/notesMaster1.xml" Id="R640342e14a1640b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e5130950634769" /><Relationship Type="http://schemas.openxmlformats.org/officeDocument/2006/relationships/notesMaster" Target="/ppt/notesMasters/notesMaster1.xml" Id="R6b8d6953630647e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36e7a36ee7d47bb" /><Relationship Type="http://schemas.openxmlformats.org/officeDocument/2006/relationships/notesMaster" Target="/ppt/notesMasters/notesMaster1.xml" Id="Rc276d870e40b4fb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90a27f7034c4c8f" /><Relationship Type="http://schemas.openxmlformats.org/officeDocument/2006/relationships/notesMaster" Target="/ppt/notesMasters/notesMaster1.xml" Id="Rc1433f9f7a8c47a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57f1b5049f6462c" /><Relationship Type="http://schemas.openxmlformats.org/officeDocument/2006/relationships/notesMaster" Target="/ppt/notesMasters/notesMaster1.xml" Id="R02988e3966d146e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98d554fa664d05" /><Relationship Type="http://schemas.openxmlformats.org/officeDocument/2006/relationships/notesMaster" Target="/ppt/notesMasters/notesMaster1.xml" Id="R30ceaa69fb364f4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ff2763200d7487b" /><Relationship Type="http://schemas.openxmlformats.org/officeDocument/2006/relationships/notesMaster" Target="/ppt/notesMasters/notesMaster1.xml" Id="R60855151bb2a465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708f80dfd04584" /><Relationship Type="http://schemas.openxmlformats.org/officeDocument/2006/relationships/notesMaster" Target="/ppt/notesMasters/notesMaster1.xml" Id="Re6e7f62d2862438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2f00f616b124c61" /><Relationship Type="http://schemas.openxmlformats.org/officeDocument/2006/relationships/notesMaster" Target="/ppt/notesMasters/notesMaster1.xml" Id="R83159743ca684c1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e089117857e4b15" /><Relationship Type="http://schemas.openxmlformats.org/officeDocument/2006/relationships/notesMaster" Target="/ppt/notesMasters/notesMaster1.xml" Id="R06d548109413445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94e398a837b400e" /><Relationship Type="http://schemas.openxmlformats.org/officeDocument/2006/relationships/notesMaster" Target="/ppt/notesMasters/notesMaster1.xml" Id="Ra2975b4a068144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abcd6a1ac65419a" /><Relationship Type="http://schemas.openxmlformats.org/officeDocument/2006/relationships/notesMaster" Target="/ppt/notesMasters/notesMaster1.xml" Id="R41fbc5e9fb8847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【时间】0:00—0:45</a:t>
            </a:r>
          </a:p>
          <a:p xmlns:a="http://schemas.openxmlformats.org/drawingml/2006/main">
            <a:r>
              <a:t>【互动】安静进入，不马上讨论处分。</a:t>
            </a:r>
          </a:p>
          <a:p xmlns:a="http://schemas.openxmlformats.org/drawingml/2006/main">
            <a:r>
              <a:t>【讲解提示】先给学生看画面。开场只说：半期考试快到了，今天我们先讨论一件比考多少分更早的问题——这张成绩单，能不能被相信。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 generated with OpenAI ImageGen for this deck (2026-08-13).</a:t>
            </a:r>
          </a:p>
          <a:p xmlns:a="http://schemas.openxmlformats.org/drawingml/2006/main">
            <a:r>
              <a:t>- User-owned contact QR assets reused from the previously created Week 3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【时间】0:45—2:00</a:t>
            </a:r>
          </a:p>
          <a:p xmlns:a="http://schemas.openxmlformats.org/drawingml/2006/main">
            <a:r>
              <a:t>【互动】20秒静默；随后每人只用一个词回应。</a:t>
            </a:r>
          </a:p>
          <a:p xmlns:a="http://schemas.openxmlformats.org/drawingml/2006/main">
            <a:r>
              <a:t>【讲解提示】不追问任何学生是否有过违规经历。把回答写在黑板：方向、安心、公平、信任等。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【时间】2:00—4:00</a:t>
            </a:r>
          </a:p>
          <a:p xmlns:a="http://schemas.openxmlformats.org/drawingml/2006/main">
            <a:r>
              <a:t>【互动】邀请学生补充‘真实成绩还能给我什么’。</a:t>
            </a:r>
          </a:p>
          <a:p xmlns:a="http://schemas.openxmlformats.org/drawingml/2006/main">
            <a:r>
              <a:t>【讲解提示】收束：一个不真实的高分，可能让人开心一天，却会让下一步失去方向。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【时间】4:00—4:20</a:t>
            </a:r>
          </a:p>
          <a:p xmlns:a="http://schemas.openxmlformats.org/drawingml/2006/main">
            <a:r>
              <a:t>【互动】章节转场。</a:t>
            </a:r>
          </a:p>
          <a:p xmlns:a="http://schemas.openxmlformats.org/drawingml/2006/main">
            <a:r>
              <a:t>【讲解提示】告诉学生：接下来不讨论谁做过什么，只观察哪些压力最容易让人动摇。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【时间】4:20—9:00</a:t>
            </a:r>
          </a:p>
          <a:p xmlns:a="http://schemas.openxmlformats.org/drawingml/2006/main">
            <a:r>
              <a:t>【互动】匿名勾选；举手或便利贴统计。</a:t>
            </a:r>
          </a:p>
          <a:p xmlns:a="http://schemas.openxmlformats.org/drawingml/2006/main">
            <a:r>
              <a:t>【讲解提示】只呈现压力分布。可说：诚信是在压力真正来到时，仍然知道下一步怎么做。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【时间】9:00—9:20</a:t>
            </a:r>
          </a:p>
          <a:p xmlns:a="http://schemas.openxmlformats.org/drawingml/2006/main">
            <a:r>
              <a:t>【互动】4—6人小组，先独立阅读，再选一则重点讨论。</a:t>
            </a:r>
          </a:p>
          <a:p xmlns:a="http://schemas.openxmlformats.org/drawingml/2006/main">
            <a:r>
              <a:t>【讲解提示】小组必须带走三样东西：选择、理由、现场说得出口的一句话。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User-owned classroom image reused from the previously created Week 3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【时间】9:20—12:00</a:t>
            </a:r>
          </a:p>
          <a:p xmlns:a="http://schemas.openxmlformats.org/drawingml/2006/main">
            <a:r>
              <a:t>【互动】独立写选择与理由，再小组讨论。</a:t>
            </a:r>
          </a:p>
          <a:p xmlns:a="http://schemas.openxmlformats.org/drawingml/2006/main">
            <a:r>
              <a:t>【讲解提示】追问：如果人人都‘先存再说’，信息会怎样扩散？什么做法既不扩散，也不给谣言增加可信度？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 generated with OpenAI ImageGen for this deck (2026-08-13).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【时间】12:00—13:30</a:t>
            </a:r>
          </a:p>
          <a:p xmlns:a="http://schemas.openxmlformats.org/drawingml/2006/main">
            <a:r>
              <a:t>【互动】小组选一句最自然的拒绝话术。</a:t>
            </a:r>
          </a:p>
          <a:p xmlns:a="http://schemas.openxmlformats.org/drawingml/2006/main">
            <a:r>
              <a:t>【讲解提示】允许学生换成自己的语言，但底线不能模糊：不扩散、不伪装成确定信息。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【时间】13:30—16:00</a:t>
            </a:r>
          </a:p>
          <a:p xmlns:a="http://schemas.openxmlformats.org/drawingml/2006/main">
            <a:r>
              <a:t>【互动】小组写下动作和一句拒绝。</a:t>
            </a:r>
          </a:p>
          <a:p xmlns:a="http://schemas.openxmlformats.org/drawingml/2006/main">
            <a:r>
              <a:t>【讲解提示】追问：你的动作保护了谁？什么说法既守住边界，又不给同伴贴标签？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 generated with OpenAI ImageGen for this deck (2026-08-13).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【时间】16:00—17:30</a:t>
            </a:r>
          </a:p>
          <a:p xmlns:a="http://schemas.openxmlformats.org/drawingml/2006/main">
            <a:r>
              <a:t>【互动】全班共同打磨一句拒绝话术。</a:t>
            </a:r>
          </a:p>
          <a:p xmlns:a="http://schemas.openxmlformats.org/drawingml/2006/main">
            <a:r>
              <a:t>【讲解提示】如果学生说‘拒绝就是不讲义气’，先承认关系压力，再区分：陪朋友承担结果，与替朋友制造不真实。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【时间】17:30—20:00</a:t>
            </a:r>
          </a:p>
          <a:p xmlns:a="http://schemas.openxmlformats.org/drawingml/2006/main">
            <a:r>
              <a:t>【互动】小组写下回应和理由。</a:t>
            </a:r>
          </a:p>
          <a:p xmlns:a="http://schemas.openxmlformats.org/drawingml/2006/main">
            <a:r>
              <a:t>【讲解提示】强调：课堂不判断具体手机违规认定；具体规则以学校正式文件为准。此处只讨论是否替别人制造一段不真实。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 generated with OpenAI ImageGen for this deck (2026-08-13).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【时间】20:00—21:00</a:t>
            </a:r>
          </a:p>
          <a:p xmlns:a="http://schemas.openxmlformats.org/drawingml/2006/main">
            <a:r>
              <a:t>【互动】请学生把‘朋友就该帮我’改写成更成熟的帮助方式。</a:t>
            </a:r>
          </a:p>
          <a:p xmlns:a="http://schemas.openxmlformats.org/drawingml/2006/main">
            <a:r>
              <a:t>【讲解提示】批评行为，不给人贴标签；保留改正和重新建立信任的空间。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【时间】21:00—21:20</a:t>
            </a:r>
          </a:p>
          <a:p xmlns:a="http://schemas.openxmlformats.org/drawingml/2006/main">
            <a:r>
              <a:t>【互动】每个情境请1—2组发言；每组只回答‘保护了谁’。</a:t>
            </a:r>
          </a:p>
          <a:p xmlns:a="http://schemas.openxmlformats.org/drawingml/2006/main">
            <a:r>
              <a:t>【讲解提示】用这一问将三则情境连接到后面的‘侥幸账本’。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【时间】21:20—21:40</a:t>
            </a:r>
          </a:p>
          <a:p xmlns:a="http://schemas.openxmlformats.org/drawingml/2006/main">
            <a:r>
              <a:t>【互动】章节转场。</a:t>
            </a:r>
          </a:p>
          <a:p xmlns:a="http://schemas.openxmlformats.org/drawingml/2006/main">
            <a:r>
              <a:t>【讲解提示】邀请学生从刚才的情境中任选一则，准备说出‘眼前得到’与‘后来失去’。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【时间】21:40—29:00</a:t>
            </a:r>
          </a:p>
          <a:p xmlns:a="http://schemas.openxmlformats.org/drawingml/2006/main">
            <a:r>
              <a:t>【互动】板书两列；学生任选一个情境补充。</a:t>
            </a:r>
          </a:p>
          <a:p xmlns:a="http://schemas.openxmlformats.org/drawingml/2006/main">
            <a:r>
              <a:t>【讲解提示】不要只讲处分。把回答归入：真实水平、公平机会、可信关系、未来选择。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【时间】29:00—35:00</a:t>
            </a:r>
          </a:p>
          <a:p xmlns:a="http://schemas.openxmlformats.org/drawingml/2006/main">
            <a:r>
              <a:t>【互动】四人分角色解释四层价值，再连成一条证据链。</a:t>
            </a:r>
          </a:p>
          <a:p xmlns:a="http://schemas.openxmlformats.org/drawingml/2006/main">
            <a:r>
              <a:t>【讲解提示】核心收束：真实的成绩也许不够漂亮，却能告诉我下一步该学什么。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【时间】35:00—35:20</a:t>
            </a:r>
          </a:p>
          <a:p xmlns:a="http://schemas.openxmlformats.org/drawingml/2006/main">
            <a:r>
              <a:t>【互动】全班默读一次。</a:t>
            </a:r>
          </a:p>
          <a:p xmlns:a="http://schemas.openxmlformats.org/drawingml/2006/main">
            <a:r>
              <a:t>【讲解提示】避免‘作弊一次就是坏学生’的人格化语言。说明行为后果，同时保留改正和重建信任的可能。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【时间】35:20—39:00</a:t>
            </a:r>
          </a:p>
          <a:p xmlns:a="http://schemas.openxmlformats.org/drawingml/2006/main">
            <a:r>
              <a:t>【互动】教师逐步讲解，学生在学案上圈出自己最容易忘的一步。</a:t>
            </a:r>
          </a:p>
          <a:p xmlns:a="http://schemas.openxmlformats.org/drawingml/2006/main">
            <a:r>
              <a:t>【讲解提示】‘报’不是扩散或添油加醋，只陈述自己看见和经历的事实；具体路径以学校正式要求为准。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【时间】39:00—41:00</a:t>
            </a:r>
          </a:p>
          <a:p xmlns:a="http://schemas.openxmlformats.org/drawingml/2006/main">
            <a:r>
              <a:t>【互动】两人演练；教师巡回听话术。</a:t>
            </a:r>
          </a:p>
          <a:p xmlns:a="http://schemas.openxmlformats.org/drawingml/2006/main">
            <a:r>
              <a:t>【讲解提示】关注过度强硬、羞辱或威胁的表达，帮助学生改成清楚、平静、可执行的语言。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【时间】41:00—44:00</a:t>
            </a:r>
          </a:p>
          <a:p xmlns:a="http://schemas.openxmlformats.org/drawingml/2006/main">
            <a:r>
              <a:t>【互动】独立完成学案并签名或画个人符号。</a:t>
            </a:r>
          </a:p>
          <a:p xmlns:a="http://schemas.openxmlformats.org/drawingml/2006/main">
            <a:r>
              <a:t>【讲解提示】提醒：承诺不是写给老师看的漂亮话。写一个别人能看见、你自己能核对的动作。学校规则请教师课前按正式文件补充。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sources. Content adapted from the user-authored Week 5 lesson plan and worksheet.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【时间】44:00—45:00</a:t>
            </a:r>
          </a:p>
          <a:p xmlns:a="http://schemas.openxmlformats.org/drawingml/2006/main">
            <a:r>
              <a:t>【互动】学生给承诺签名或画个人符号，折起自留。</a:t>
            </a:r>
          </a:p>
          <a:p xmlns:a="http://schemas.openxmlformats.org/drawingml/2006/main">
            <a:r>
              <a:t>【讲解提示】收束：比一张漂亮成绩单更重要的，是这张成绩单可以被相信；比一次高分更长久的，是你在没人替你作决定时，仍然愿意守住真实。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 generated with OpenAI ImageGen for this deck (2026-08-13).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56ed2449eb4f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f1434bd4ba4c84" /><Relationship Type="http://schemas.openxmlformats.org/officeDocument/2006/relationships/slideLayout" Target="/ppt/slideLayouts/slideLayout1.xml" Id="R7b874c0377a544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874c0377a544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8b896253964ffa" /><Relationship Type="http://schemas.openxmlformats.org/officeDocument/2006/relationships/image" Target="/ppt/media/image.png" Id="Rf9a2a0ffa0ad4d78" /><Relationship Type="http://schemas.openxmlformats.org/officeDocument/2006/relationships/image" Target="/ppt/media/image.jpeg" Id="Rafc5f3c7e6614528" /><Relationship Type="http://schemas.openxmlformats.org/officeDocument/2006/relationships/image" Target="/ppt/media/image2.png" Id="R5ffb9314a8f3453c" /><Relationship Type="http://schemas.openxmlformats.org/officeDocument/2006/relationships/image" Target="/ppt/media/image2.jpeg" Id="R93a69f5102754a77" /><Relationship Type="http://schemas.openxmlformats.org/officeDocument/2006/relationships/notesSlide" Target="/ppt/notesSlides/notesSlide1.xml" Id="R62ace931c8fa463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af9e235a24038" /><Relationship Type="http://schemas.openxmlformats.org/officeDocument/2006/relationships/notesSlide" Target="/ppt/notesSlides/notesSlide2.xml" Id="R0c5b29fcf79c4a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fac7b3d2fa48ab" /><Relationship Type="http://schemas.openxmlformats.org/officeDocument/2006/relationships/notesSlide" Target="/ppt/notesSlides/notesSlide3.xml" Id="Rffa61843b2334a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00871bdb9a4e24" /><Relationship Type="http://schemas.openxmlformats.org/officeDocument/2006/relationships/notesSlide" Target="/ppt/notesSlides/notesSlide4.xml" Id="R2bd3e43514c544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14b218e044229" /><Relationship Type="http://schemas.openxmlformats.org/officeDocument/2006/relationships/notesSlide" Target="/ppt/notesSlides/notesSlide5.xml" Id="R20c8b0576f3047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5ac8d4bbaf4132" /><Relationship Type="http://schemas.openxmlformats.org/officeDocument/2006/relationships/image" Target="/ppt/media/image3.jpeg" Id="R1a8c7edf5e134a92" /><Relationship Type="http://schemas.openxmlformats.org/officeDocument/2006/relationships/notesSlide" Target="/ppt/notesSlides/notesSlide6.xml" Id="R11762dd3e84749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74f0aa9b54b08" /><Relationship Type="http://schemas.openxmlformats.org/officeDocument/2006/relationships/image" Target="/ppt/media/image3.png" Id="Re23f6e5c423e4da1" /><Relationship Type="http://schemas.openxmlformats.org/officeDocument/2006/relationships/notesSlide" Target="/ppt/notesSlides/notesSlide7.xml" Id="Rf478b68eeffc44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7a7fa2d6e4e8d" /><Relationship Type="http://schemas.openxmlformats.org/officeDocument/2006/relationships/notesSlide" Target="/ppt/notesSlides/notesSlide8.xml" Id="R7be929b32d7a49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33d29460342b7" /><Relationship Type="http://schemas.openxmlformats.org/officeDocument/2006/relationships/image" Target="/ppt/media/image4.png" Id="Rd71cd01bc38c45fd" /><Relationship Type="http://schemas.openxmlformats.org/officeDocument/2006/relationships/notesSlide" Target="/ppt/notesSlides/notesSlide9.xml" Id="R85cb09946e544b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62c65fd264b64" /><Relationship Type="http://schemas.openxmlformats.org/officeDocument/2006/relationships/notesSlide" Target="/ppt/notesSlides/notesSlide10.xml" Id="R834caa9025564e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16c3920584ee3" /><Relationship Type="http://schemas.openxmlformats.org/officeDocument/2006/relationships/image" Target="/ppt/media/image5.png" Id="R355ca625048d4b68" /><Relationship Type="http://schemas.openxmlformats.org/officeDocument/2006/relationships/notesSlide" Target="/ppt/notesSlides/notesSlide11.xml" Id="Rb3106800fd6447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d963745b046c6" /><Relationship Type="http://schemas.openxmlformats.org/officeDocument/2006/relationships/notesSlide" Target="/ppt/notesSlides/notesSlide12.xml" Id="R8fe622f273034b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e2377deee4515" /><Relationship Type="http://schemas.openxmlformats.org/officeDocument/2006/relationships/notesSlide" Target="/ppt/notesSlides/notesSlide13.xml" Id="Rd89a455739414d3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152deab1a43f8" /><Relationship Type="http://schemas.openxmlformats.org/officeDocument/2006/relationships/notesSlide" Target="/ppt/notesSlides/notesSlide14.xml" Id="R3e2b1d5fdf1444b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737c37d7d64dc4" /><Relationship Type="http://schemas.openxmlformats.org/officeDocument/2006/relationships/notesSlide" Target="/ppt/notesSlides/notesSlide15.xml" Id="Rd64b8cd4fe034b0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e31f77ffa74e3c" /><Relationship Type="http://schemas.openxmlformats.org/officeDocument/2006/relationships/notesSlide" Target="/ppt/notesSlides/notesSlide16.xml" Id="R3f1224ac5bee46f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d9a32f616437f" /><Relationship Type="http://schemas.openxmlformats.org/officeDocument/2006/relationships/notesSlide" Target="/ppt/notesSlides/notesSlide17.xml" Id="R1a1f476f4008440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c98d0b1874260" /><Relationship Type="http://schemas.openxmlformats.org/officeDocument/2006/relationships/notesSlide" Target="/ppt/notesSlides/notesSlide18.xml" Id="R57123b50c4294fb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52e28233d4583" /><Relationship Type="http://schemas.openxmlformats.org/officeDocument/2006/relationships/notesSlide" Target="/ppt/notesSlides/notesSlide19.xml" Id="R764392697991485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dd5971cf34461" /><Relationship Type="http://schemas.openxmlformats.org/officeDocument/2006/relationships/notesSlide" Target="/ppt/notesSlides/notesSlide20.xml" Id="R314f6d73b6ce498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a01ad82120419d" /><Relationship Type="http://schemas.openxmlformats.org/officeDocument/2006/relationships/image" Target="/ppt/media/image6.png" Id="Rbd02b064fb81477c" /><Relationship Type="http://schemas.openxmlformats.org/officeDocument/2006/relationships/notesSlide" Target="/ppt/notesSlides/notesSlide21.xml" Id="R4b3aba414fc84d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D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a2a0ffa0ad4d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7B5DF-7230-4892-B00B-44780EAA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29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D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F9A30-7077-46FA-B077-53556318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F1AB6-D9AF-4933-A41D-CE727E7D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05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WEEK 05 · 高一序列班会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6A8EA-2B08-4642-B449-0B80790C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19200"/>
            <a:ext cx="44386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20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比成绩更重要的，</a:t>
            </a:r>
          </a:p>
          <a:p xmlns:a="http://schemas.openxmlformats.org/drawingml/2006/main">
            <a:pPr algn="l">
              <a:defRPr sz="420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20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是品质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7001C4-C088-4353-916C-7547910D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86100"/>
            <a:ext cx="7048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E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DF924-1A40-44A6-BD2F-41C2984AC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14700"/>
            <a:ext cx="3714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2175" b="0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让这张成绩单，</a:t>
            </a:r>
          </a:p>
          <a:p xmlns:a="http://schemas.openxmlformats.org/drawingml/2006/main">
            <a:pPr algn="l">
              <a:defRPr sz="2175" b="0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2175" b="0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成为可以相信的证据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DC7B5-85AA-4513-8E06-6F561130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DCE6DD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DCE6DD"/>
                </a:solidFill>
                <a:latin typeface="PingFang SC"/>
                <a:ea typeface="PingFang SC"/>
                <a:cs typeface="PingFang SC"/>
              </a:rPr>
              <a:t>XX中学 · 半期考试诚信教育 · 通用版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5f3c7e6614528"/>
          <a:stretch xmlns:a="http://schemas.openxmlformats.org/drawingml/2006/main"/>
        </p:blipFill>
        <p:spPr>
          <a:xfrm xmlns:a="http://schemas.openxmlformats.org/drawingml/2006/main">
            <a:off x="742950" y="521970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3C156-3D32-4C8F-B74D-044E85EE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229225"/>
            <a:ext cx="838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8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微信公众号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0EB9B6-33B0-49F0-9A6B-81FCEC93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4292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爱上生物课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fb9314a8f3453c"/>
          <a:stretch xmlns:a="http://schemas.openxmlformats.org/drawingml/2006/main"/>
        </p:blipFill>
        <p:spPr>
          <a:xfrm xmlns:a="http://schemas.openxmlformats.org/drawingml/2006/main">
            <a:off x="2228850" y="521970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A9AD47-6C05-4CDF-9CC9-6656AF9B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229225"/>
            <a:ext cx="838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8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抖音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77C656-356A-4E0F-9F4A-69E1DC8A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4292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金老师教生物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69f5102754a77"/>
          <a:stretch xmlns:a="http://schemas.openxmlformats.org/drawingml/2006/main"/>
        </p:blipFill>
        <p:spPr>
          <a:xfrm xmlns:a="http://schemas.openxmlformats.org/drawingml/2006/main">
            <a:off x="3714750" y="521970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1E8517-5F2C-415C-87C6-133C7899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29225"/>
            <a:ext cx="838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8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小红书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EB5A86-A977-47EC-AE11-9016E415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292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金老师教生物</a:t>
            </a:r>
          </a:p>
        </p:txBody>
      </p:sp>
    </p:spTree>
    <p:extLst>
      <p:ext uri="{BB962C8B-B14F-4D97-AF65-F5344CB8AC3E}">
        <p14:creationId xmlns:p14="http://schemas.microsoft.com/office/powerpoint/2010/main" val="3615731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508A69-41B5-47F4-A699-9C162C5F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2">
            <a:extLst xmlns:a="http://schemas.openxmlformats.org/drawingml/2006/main">
              <a:ext uri="{FF2B5EF4-FFF2-40B4-BE49-F238E27FC236}">
                <a16:creationId xmlns:a16="http://schemas.microsoft.com/office/drawing/2014/main" id="{789E74DA-44E6-4043-B3FD-87CEE84A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00 / 核心追问</a:t>
            </a:r>
          </a:p>
        </p:txBody>
      </p:sp>
      <p:sp>
        <p:nvSpPr>
          <p:cNvPr id="3" name="page-2">
            <a:extLst xmlns:a="http://schemas.openxmlformats.org/drawingml/2006/main">
              <a:ext uri="{FF2B5EF4-FFF2-40B4-BE49-F238E27FC236}">
                <a16:creationId xmlns:a16="http://schemas.microsoft.com/office/drawing/2014/main" id="{90AB2910-F358-4565-BDBC-49D993B9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FBC59-2001-4D16-AB55-31E9E6B2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1524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0" b="1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12750" b="1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510E3-9462-4715-B3E9-229AD023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1200150"/>
            <a:ext cx="7905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40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如果一次高分不能说明</a:t>
            </a:r>
          </a:p>
          <a:p xmlns:a="http://schemas.openxmlformats.org/drawingml/2006/main">
            <a:pPr algn="l">
              <a:defRPr sz="40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40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你的真实水平，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349AE9-9D19-4C5F-894E-D9BE939E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952750"/>
            <a:ext cx="723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 i="0">
                <a:solidFill>
                  <a:srgbClr val="17211E"/>
                </a:solidFill>
                <a:latin typeface="Songti SC"/>
                <a:ea typeface="Songti SC"/>
                <a:cs typeface="Songti SC"/>
              </a:defRPr>
            </a:pPr>
            <a:r>
              <a:rPr sz="4800" b="1" i="0">
                <a:solidFill>
                  <a:srgbClr val="17211E"/>
                </a:solidFill>
                <a:latin typeface="Songti SC"/>
                <a:ea typeface="Songti SC"/>
                <a:cs typeface="Songti SC"/>
              </a:rPr>
              <a:t>它还剩下什么？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DD18E-47FB-46DC-9399-21540ED5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057650"/>
            <a:ext cx="6762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56885B-CDD0-477A-BD9F-68D125CD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343400"/>
            <a:ext cx="609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650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20秒安静思考。不要急着给出“标准答案”。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A7A5DF-6E13-4682-B00C-0FDA63C4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286250"/>
            <a:ext cx="2266950" cy="110490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6D955D-08F8-449B-B22B-F0620B74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514850"/>
            <a:ext cx="1752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19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高分 ≠ 证据</a:t>
            </a:r>
          </a:p>
          <a:p xmlns:a="http://schemas.openxmlformats.org/drawingml/2006/main">
            <a:pPr algn="ctr">
              <a:defRPr sz="19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19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除非它是真的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9DE29-DEDD-48D8-A35D-D5B54309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0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请用一个词回答：真实的成绩能给我什么？</a:t>
            </a:r>
          </a:p>
        </p:txBody>
      </p:sp>
    </p:spTree>
    <p:extLst>
      <p:ext uri="{BB962C8B-B14F-4D97-AF65-F5344CB8AC3E}">
        <p14:creationId xmlns:p14="http://schemas.microsoft.com/office/powerpoint/2010/main" val="16923614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B31A20-2FBD-4358-A160-E32F6E3C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3">
            <a:extLst xmlns:a="http://schemas.openxmlformats.org/drawingml/2006/main">
              <a:ext uri="{FF2B5EF4-FFF2-40B4-BE49-F238E27FC236}">
                <a16:creationId xmlns:a16="http://schemas.microsoft.com/office/drawing/2014/main" id="{1EDFA78E-35B3-4617-9FA0-DA15A38F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00 / 真实成绩的价值</a:t>
            </a:r>
          </a:p>
        </p:txBody>
      </p:sp>
      <p:sp>
        <p:nvSpPr>
          <p:cNvPr id="3" name="page-3">
            <a:extLst xmlns:a="http://schemas.openxmlformats.org/drawingml/2006/main">
              <a:ext uri="{FF2B5EF4-FFF2-40B4-BE49-F238E27FC236}">
                <a16:creationId xmlns:a16="http://schemas.microsoft.com/office/drawing/2014/main" id="{BFC789DA-79A0-4A35-92FD-C250A935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C1C579D-4A1E-4444-BD47-20212804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真实的成绩，至少给我四样东西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9C1B0-9EC7-4EA5-B3E8-D05AC8CC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B77E4-1C2E-470F-9E2B-B67CC044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分数可以暂时不好看，但它必须能够告诉我下一步。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1B8E2-348A-4C28-9220-B970950D9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0DC844-149E-4865-ACD4-D4B6C95F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30505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1A934B-8A38-4272-9A35-78333523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38125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知道下一步先补哪里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6041A-6863-46CC-AFF4-EA969159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838450"/>
            <a:ext cx="857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B3A47-E622-4A7E-A00D-DB918786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555AE1-E9B1-4F23-B7C8-D7752423B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2420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安心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43A01F-D297-4FC8-BBE4-09854AF0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2004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不必担心事实被揭开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70DD6-7D3D-4EC4-9E4F-4D740D59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657600"/>
            <a:ext cx="857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6E4032-F47D-4C39-B681-F64D78F5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E9B0EB-D545-4A79-8503-99FD64BB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4335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公平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5A6306-F815-43DB-8925-964540EB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01955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每个人在同一规则下展示努力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73D5F8-42F9-4842-87DE-00243F96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476750"/>
            <a:ext cx="857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1DA497-F6D5-4463-AE93-D09697A2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64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9BF84A-F41F-459C-AF9A-19AF1F66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762500"/>
            <a:ext cx="146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信任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C00658-ACCD-4935-B482-262C7A12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8387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别人可以相信我的承诺与结果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B8245A-20D7-42BC-AA67-F7B9BE88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295900"/>
            <a:ext cx="857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90E16B-7AA0-4762-A0FA-0CB10623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5886450"/>
            <a:ext cx="4057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875" b="1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1875" b="1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真实不是羞耻，真实是改进的入口。</a:t>
            </a:r>
          </a:p>
        </p:txBody>
      </p:sp>
    </p:spTree>
    <p:extLst>
      <p:ext uri="{BB962C8B-B14F-4D97-AF65-F5344CB8AC3E}">
        <p14:creationId xmlns:p14="http://schemas.microsoft.com/office/powerpoint/2010/main" val="9710501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2D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eyebrow-4">
            <a:extLst xmlns:a="http://schemas.openxmlformats.org/drawingml/2006/main">
              <a:ext uri="{FF2B5EF4-FFF2-40B4-BE49-F238E27FC236}">
                <a16:creationId xmlns:a16="http://schemas.microsoft.com/office/drawing/2014/main" id="{D0A1D4AD-8EE1-43E0-9578-484B2D87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WEEK 05 / EXAM INTEGRITY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108CFD32-AD36-42E4-BA81-FAA81F34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0B2B84-2ACA-435A-99D7-68D44536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619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9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69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B78C0A-8294-4E30-97F4-B5B5E75F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1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4950" b="1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压力先被看见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47E09-FECC-4B61-854F-7D16BEED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876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57B8C-99AD-4AEF-ACF9-21943280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885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DCE6DD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 i="0">
                <a:solidFill>
                  <a:srgbClr val="DCE6DD"/>
                </a:solidFill>
                <a:latin typeface="PingFang SC"/>
                <a:ea typeface="PingFang SC"/>
                <a:cs typeface="PingFang SC"/>
              </a:rPr>
              <a:t>诚信不是没有压力，而是不让压力替我作决定。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92705-FFBF-45AE-A741-45F36506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58102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9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TRUE / FAIR / TRUSTWORTHY</a:t>
            </a:r>
          </a:p>
        </p:txBody>
      </p:sp>
    </p:spTree>
    <p:extLst>
      <p:ext uri="{BB962C8B-B14F-4D97-AF65-F5344CB8AC3E}">
        <p14:creationId xmlns:p14="http://schemas.microsoft.com/office/powerpoint/2010/main" val="9684830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8AE3D8-524C-4DE9-B3D5-67A97181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5">
            <a:extLst xmlns:a="http://schemas.openxmlformats.org/drawingml/2006/main">
              <a:ext uri="{FF2B5EF4-FFF2-40B4-BE49-F238E27FC236}">
                <a16:creationId xmlns:a16="http://schemas.microsoft.com/office/drawing/2014/main" id="{66CF94D3-F8EA-4309-8C7F-B86A9540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01 / 压力显影</a:t>
            </a:r>
          </a:p>
        </p:txBody>
      </p:sp>
      <p:sp>
        <p:nvSpPr>
          <p:cNvPr id="3" name="page-5">
            <a:extLst xmlns:a="http://schemas.openxmlformats.org/drawingml/2006/main">
              <a:ext uri="{FF2B5EF4-FFF2-40B4-BE49-F238E27FC236}">
                <a16:creationId xmlns:a16="http://schemas.microsoft.com/office/drawing/2014/main" id="{5860B821-A4E7-493C-9093-D37797C1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C350AC-AF32-430E-9C98-57FEB107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哪一种压力，最容易让人动摇？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9C67D4-518A-44FC-8C17-926AB6550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FAB036-6DA0-4F16-A7D9-4A3E66E4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在学案上匿名勾选，可多选；我们只看压力分布，不追问个人经历。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817A18-4FE7-4C84-A689-C9C5DE94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419350"/>
            <a:ext cx="285750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272ED-49A8-4C79-A384-43353F60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895600"/>
            <a:ext cx="2000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22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压力可以被理解，</a:t>
            </a:r>
          </a:p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22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但不能替我决定。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2BAEE4-64C1-4B3B-BD2D-18D53D1C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669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151F86-A73E-4778-84CB-8519E54A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209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怕让父母失望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141B0C-5EE5-4835-A975-B1B42DB5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724150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D3C71D-6E2D-4A39-9256-63FE5A2F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669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DB66B9-E61F-452A-84FE-0CF97C42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09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怕排名下降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A799DA-0207-4F8F-993F-B567018B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724150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FD7F61-116C-44CA-AA15-AE4E6F24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386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F3F6EA-7FC6-476C-B2BA-A4ACF5B2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3815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同伴请求不好拒绝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8A3652-EA37-41CA-8C3C-05C8EC83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95850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540EC2-AB5F-4482-A2A2-A93E38078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4386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564CE2-19FC-476A-B258-EFAA5A6F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3815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觉得别人也会这样做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0C4BB8-FC4B-491F-BE76-56A23F33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895850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739E3D-250C-4DFB-A679-4916909D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9245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00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其他：________________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01247614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8c7edf5e134a92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93054-83D8-4A24-9FE6-6A388CCB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048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D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B6AA7A-94B0-40CB-B7FE-E8BB9C48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三个时刻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42FD5-357D-443C-A0D9-F378CC03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3810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125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真正的诚信，</a:t>
            </a:r>
          </a:p>
          <a:p xmlns:a="http://schemas.openxmlformats.org/drawingml/2006/main">
            <a:pPr algn="l">
              <a:defRPr sz="4125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125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发生在压力来到的</a:t>
            </a:r>
          </a:p>
          <a:p xmlns:a="http://schemas.openxmlformats.org/drawingml/2006/main">
            <a:pPr algn="l">
              <a:defRPr sz="4125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125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那一秒。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FB898-192A-4741-884C-95899A14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666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2B1E7-FA1F-4E0B-B85C-E7E24333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434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考前信息 · 考中请求 · 考后说辞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DA534-F40C-4F05-9D80-F2ACE318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304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B88A46"/>
                </a:solidFill>
                <a:latin typeface="Kaiti SC"/>
                <a:ea typeface="Kaiti SC"/>
                <a:cs typeface="Kaiti SC"/>
              </a:defRPr>
            </a:pPr>
            <a:r>
              <a:rPr sz="1950" b="0" i="0">
                <a:solidFill>
                  <a:srgbClr val="B88A46"/>
                </a:solidFill>
                <a:latin typeface="Kaiti SC"/>
                <a:ea typeface="Kaiti SC"/>
                <a:cs typeface="Kaiti SC"/>
              </a:rPr>
              <a:t>不是背答案，</a:t>
            </a:r>
          </a:p>
          <a:p xmlns:a="http://schemas.openxmlformats.org/drawingml/2006/main">
            <a:pPr algn="l">
              <a:defRPr sz="1950" b="0" i="0">
                <a:solidFill>
                  <a:srgbClr val="B88A46"/>
                </a:solidFill>
                <a:latin typeface="Kaiti SC"/>
                <a:ea typeface="Kaiti SC"/>
                <a:cs typeface="Kaiti SC"/>
              </a:defRPr>
            </a:pPr>
            <a:r>
              <a:rPr sz="1950" b="0" i="0">
                <a:solidFill>
                  <a:srgbClr val="B88A46"/>
                </a:solidFill>
                <a:latin typeface="Kaiti SC"/>
                <a:ea typeface="Kaiti SC"/>
                <a:cs typeface="Kaiti SC"/>
              </a:rPr>
              <a:t>是练习作选择。</a:t>
            </a:r>
          </a:p>
        </p:txBody>
      </p:sp>
    </p:spTree>
    <p:extLst>
      <p:ext uri="{BB962C8B-B14F-4D97-AF65-F5344CB8AC3E}">
        <p14:creationId xmlns:p14="http://schemas.microsoft.com/office/powerpoint/2010/main" val="3266364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39B9C-F0CD-44D9-9762-32B84447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7">
            <a:extLst xmlns:a="http://schemas.openxmlformats.org/drawingml/2006/main">
              <a:ext uri="{FF2B5EF4-FFF2-40B4-BE49-F238E27FC236}">
                <a16:creationId xmlns:a16="http://schemas.microsoft.com/office/drawing/2014/main" id="{8DDE5B90-FE95-4ED5-8E91-7DF5EF05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情境 01 / 考前的信息</a:t>
            </a:r>
          </a:p>
        </p:txBody>
      </p:sp>
      <p:sp>
        <p:nvSpPr>
          <p:cNvPr id="3" name="page-7">
            <a:extLst xmlns:a="http://schemas.openxmlformats.org/drawingml/2006/main">
              <a:ext uri="{FF2B5EF4-FFF2-40B4-BE49-F238E27FC236}">
                <a16:creationId xmlns:a16="http://schemas.microsoft.com/office/drawing/2014/main" id="{AF602058-4C66-4A3A-80E3-8FCAD9C1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07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f6e5c423e4da1"/>
          <a:srcRect xmlns:a="http://schemas.openxmlformats.org/drawingml/2006/main" l="21159" t="0" r="211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742950"/>
            <a:ext cx="6267450" cy="61150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79F71-77BE-400E-96D1-ED997A4A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742950"/>
            <a:ext cx="6286500" cy="611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9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F4577-0480-4E21-A112-B946FA38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57300"/>
            <a:ext cx="4762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0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考前，班级群突然出现一张</a:t>
            </a:r>
          </a:p>
          <a:p xmlns:a="http://schemas.openxmlformats.org/drawingml/2006/main">
            <a:pPr algn="l">
              <a:defRPr sz="30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0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来源不明的“半期重点题”。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CB4EE0-E99B-4F53-9FBC-C21D9C3C9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24150"/>
            <a:ext cx="438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发送者说：</a:t>
            </a:r>
          </a:p>
          <a:p xmlns:a="http://schemas.openxmlformats.org/drawingml/2006/main">
            <a:pPr algn="l">
              <a:def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“听说很准，先转存再说。”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C1148B-6349-4859-96C9-6C9D8EB9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90950"/>
            <a:ext cx="4095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7ACB0-64DE-4071-8436-7D6636AC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95750"/>
            <a:ext cx="4286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你无法确认来源，</a:t>
            </a:r>
          </a:p>
          <a:p xmlns:a="http://schemas.openxmlformats.org/drawingml/2006/main">
            <a:pPr algn="l">
              <a:defRPr sz="21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但已经有人催你转发。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3AAE8A-18FB-46BA-BC16-D84CDA388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334000"/>
            <a:ext cx="4191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你会怎么处理？</a:t>
            </a:r>
          </a:p>
        </p:txBody>
      </p:sp>
    </p:spTree>
    <p:extLst>
      <p:ext uri="{BB962C8B-B14F-4D97-AF65-F5344CB8AC3E}">
        <p14:creationId xmlns:p14="http://schemas.microsoft.com/office/powerpoint/2010/main" val="12991150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278528-8B8E-4360-8A0B-588E4830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8">
            <a:extLst xmlns:a="http://schemas.openxmlformats.org/drawingml/2006/main">
              <a:ext uri="{FF2B5EF4-FFF2-40B4-BE49-F238E27FC236}">
                <a16:creationId xmlns:a16="http://schemas.microsoft.com/office/drawing/2014/main" id="{52BB003F-3C12-4773-B833-BC77C1D8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情境 01 / 决策复盘</a:t>
            </a:r>
          </a:p>
        </p:txBody>
      </p:sp>
      <p:sp>
        <p:nvSpPr>
          <p:cNvPr id="3" name="page-8">
            <a:extLst xmlns:a="http://schemas.openxmlformats.org/drawingml/2006/main">
              <a:ext uri="{FF2B5EF4-FFF2-40B4-BE49-F238E27FC236}">
                <a16:creationId xmlns:a16="http://schemas.microsoft.com/office/drawing/2014/main" id="{95749340-AB10-4F5B-BE55-DCF9ABB6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CC4F048-FE03-4EAB-9980-14B8259D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“先转存再说”，其实已经作出了选择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E45CA-9697-471C-8421-E6DDBD54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4C30B4-2039-47B7-B5C0-82D06FE0D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正确动作不需要轰轰烈烈，但要足够明确。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99E7CA-B2FF-47C4-B02C-E06C49E0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8D4269-ACEF-421E-8118-C2C68D78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先不转发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BE2541-ED53-458A-9A54-5A842600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22669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B27AE7-1D67-49BF-AD47-FBCCE845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停止扩散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F1C063-44F3-4326-9FF6-D5409D27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431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CEEBA-3263-488A-B3F9-78524FE5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24150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核实来源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214F16-FE58-4FC3-8343-AE7352FC9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333750"/>
            <a:ext cx="2266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81FD8-04DC-4FAD-845F-6C0623C1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54330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只相信正式通知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8EEB34-13B5-436A-A8DB-8072E025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431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209C6D-F21D-455B-A994-F521B07A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24150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保留现场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91517-4584-459D-924B-F1DCCFA6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333750"/>
            <a:ext cx="2266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86D9C6-AB60-4BEE-9AD3-12761602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54330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不改写、不添油加醋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E6E28-6774-4691-B774-C4AC01EB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431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5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746007-3377-4A10-AC23-BD6E3582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724150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必要时说明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CB8458-A247-4B9C-B311-AEA6E8C5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333750"/>
            <a:ext cx="2266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1C4542-2B2F-49C6-97F4-21DC99DA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54330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向老师陈述事实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ACF8ED-0A5E-4277-ACCD-C43E44E6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10820400" cy="1047750"/>
          </a:xfrm>
          <a:prstGeom xmlns:a="http://schemas.openxmlformats.org/drawingml/2006/main" prst="roundRect">
            <a:avLst>
              <a:gd name="adj" fmla="val 12727"/>
            </a:avLst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BD251F-AA9E-410A-85F2-CF926EEC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9720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现场能说出口的话：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206AEB-DA95-4364-88BB-CBE77170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876800"/>
            <a:ext cx="7810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2100" b="0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“这张图来源不明，我不转发。我们按老师的正式通知复习。”</a:t>
            </a:r>
          </a:p>
        </p:txBody>
      </p:sp>
    </p:spTree>
    <p:extLst>
      <p:ext uri="{BB962C8B-B14F-4D97-AF65-F5344CB8AC3E}">
        <p14:creationId xmlns:p14="http://schemas.microsoft.com/office/powerpoint/2010/main" val="5673392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005130-5665-483E-AF83-40592443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9">
            <a:extLst xmlns:a="http://schemas.openxmlformats.org/drawingml/2006/main">
              <a:ext uri="{FF2B5EF4-FFF2-40B4-BE49-F238E27FC236}">
                <a16:creationId xmlns:a16="http://schemas.microsoft.com/office/drawing/2014/main" id="{E956D3AA-1772-4D1F-B04E-147AEBBC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情境 02 / 考中的请求</a:t>
            </a:r>
          </a:p>
        </p:txBody>
      </p:sp>
      <p:sp>
        <p:nvSpPr>
          <p:cNvPr id="3" name="page-9">
            <a:extLst xmlns:a="http://schemas.openxmlformats.org/drawingml/2006/main">
              <a:ext uri="{FF2B5EF4-FFF2-40B4-BE49-F238E27FC236}">
                <a16:creationId xmlns:a16="http://schemas.microsoft.com/office/drawing/2014/main" id="{30A51A10-8F52-4AAD-B611-313005CF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09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1cd01bc38c45fd"/>
          <a:srcRect xmlns:a="http://schemas.openxmlformats.org/drawingml/2006/main" l="0" t="5440" r="0" b="54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742950"/>
            <a:ext cx="12192000" cy="61150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1495F-DF69-456B-9510-ACD99FE8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42950"/>
            <a:ext cx="4991100" cy="611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D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2F49E4-6B4E-4B11-937E-404A6E6F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37909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225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关系很好的同桌</a:t>
            </a:r>
          </a:p>
          <a:p xmlns:a="http://schemas.openxmlformats.org/drawingml/2006/main">
            <a:pPr algn="l">
              <a:defRPr sz="3225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225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轻轻碰你，</a:t>
            </a:r>
          </a:p>
          <a:p xmlns:a="http://schemas.openxmlformats.org/drawingml/2006/main">
            <a:pPr algn="l">
              <a:defRPr sz="3225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225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用口型问一道选择题。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DD0A96-E688-4FAE-8013-73D54A66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E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73BBC-883F-4D20-A575-F1AF7DD6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3714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你知道他最近压力很大，</a:t>
            </a:r>
          </a:p>
          <a:p xmlns:a="http://schemas.openxmlformats.org/drawingml/2006/main">
            <a:pPr algn="l">
              <a:defRPr sz="2100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也担心拒绝后关系变僵。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6180F-4BC1-4006-BF9E-88A3BB4D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361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C8EB4A"/>
                </a:solidFill>
                <a:latin typeface="Songti SC"/>
                <a:ea typeface="Songti SC"/>
                <a:cs typeface="Songti SC"/>
              </a:defRPr>
            </a:pPr>
            <a:r>
              <a:rPr sz="3600" b="1" i="0">
                <a:solidFill>
                  <a:srgbClr val="C8EB4A"/>
                </a:solidFill>
                <a:latin typeface="Songti SC"/>
                <a:ea typeface="Songti SC"/>
                <a:cs typeface="Songti SC"/>
              </a:rPr>
              <a:t>你会怎么做？</a:t>
            </a:r>
          </a:p>
        </p:txBody>
      </p:sp>
    </p:spTree>
    <p:extLst>
      <p:ext uri="{BB962C8B-B14F-4D97-AF65-F5344CB8AC3E}">
        <p14:creationId xmlns:p14="http://schemas.microsoft.com/office/powerpoint/2010/main" val="15994363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6B6EC6-E541-4BB6-A570-7FB01FFC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0">
            <a:extLst xmlns:a="http://schemas.openxmlformats.org/drawingml/2006/main">
              <a:ext uri="{FF2B5EF4-FFF2-40B4-BE49-F238E27FC236}">
                <a16:creationId xmlns:a16="http://schemas.microsoft.com/office/drawing/2014/main" id="{E6521438-B041-4D71-9317-1B32CCCC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情境 02 / 决策复盘</a:t>
            </a:r>
          </a:p>
        </p:txBody>
      </p:sp>
      <p:sp>
        <p:nvSpPr>
          <p:cNvPr id="3" name="page-10">
            <a:extLst xmlns:a="http://schemas.openxmlformats.org/drawingml/2006/main">
              <a:ext uri="{FF2B5EF4-FFF2-40B4-BE49-F238E27FC236}">
                <a16:creationId xmlns:a16="http://schemas.microsoft.com/office/drawing/2014/main" id="{CD7E3E28-018F-4F02-B60F-B5F48157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19DA95-60A8-4278-A524-63B58DF3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拒绝答案，不等于拒绝朋友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5D9BF1-0A0B-4E9A-A57C-330333E3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31EC6-CBEE-4D75-B678-6C5AD0CE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真正的帮助，不会把两个人一起推向违规。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110721-A678-4AA8-BA06-59CE4316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我拒绝的是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1362B-B0D6-4C1F-8C3C-7F93B019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781300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4200" b="1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共同违规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3AD679-E1A2-4490-8966-256819B5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33800"/>
            <a:ext cx="3429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CD63EB-CAA9-4722-83DB-F1F84262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34315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我保留的是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4875D1-2CF1-47F9-A943-F9B05EB5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781300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42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考后帮助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D1A06-76B6-4EC6-927C-A1A26F88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733800"/>
            <a:ext cx="3429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78B9C6-1A4D-4456-B436-8803726EC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29150"/>
            <a:ext cx="920115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DCE6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187B3F-52D1-4537-82B6-B72EC740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895850"/>
            <a:ext cx="8324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4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“我不能给答案，考完我可以陪你一起看这道题。”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843CD-F55A-4D9F-AB5B-A061F9E2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5962650"/>
            <a:ext cx="3695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 i="0">
                <a:solidFill>
                  <a:srgbClr val="B75443"/>
                </a:solidFill>
                <a:latin typeface="Kaiti SC"/>
                <a:ea typeface="Kaiti SC"/>
                <a:cs typeface="Kaiti SC"/>
              </a:defRPr>
            </a:pPr>
            <a:r>
              <a:rPr sz="1350" b="0" i="0">
                <a:solidFill>
                  <a:srgbClr val="B75443"/>
                </a:solidFill>
                <a:latin typeface="Kaiti SC"/>
                <a:ea typeface="Kaiti SC"/>
                <a:cs typeface="Kaiti SC"/>
              </a:rPr>
              <a:t>平静、清楚、可执行，不羞辱同伴。</a:t>
            </a:r>
          </a:p>
        </p:txBody>
      </p:sp>
    </p:spTree>
    <p:extLst>
      <p:ext uri="{BB962C8B-B14F-4D97-AF65-F5344CB8AC3E}">
        <p14:creationId xmlns:p14="http://schemas.microsoft.com/office/powerpoint/2010/main" val="4829349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81728F-A5A6-4F56-9261-9C6DFA2F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1">
            <a:extLst xmlns:a="http://schemas.openxmlformats.org/drawingml/2006/main">
              <a:ext uri="{FF2B5EF4-FFF2-40B4-BE49-F238E27FC236}">
                <a16:creationId xmlns:a16="http://schemas.microsoft.com/office/drawing/2014/main" id="{BF8D57F2-D380-4464-ABDB-B58A08EE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情境 03 / 考后的说辞</a:t>
            </a:r>
          </a:p>
        </p:txBody>
      </p:sp>
      <p:sp>
        <p:nvSpPr>
          <p:cNvPr id="3" name="page-11">
            <a:extLst xmlns:a="http://schemas.openxmlformats.org/drawingml/2006/main">
              <a:ext uri="{FF2B5EF4-FFF2-40B4-BE49-F238E27FC236}">
                <a16:creationId xmlns:a16="http://schemas.microsoft.com/office/drawing/2014/main" id="{73480E3C-3465-4BB0-A1B8-885AFE15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11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ca625048d4b68"/>
          <a:srcRect xmlns:a="http://schemas.openxmlformats.org/drawingml/2006/main" l="0" t="5440" r="0" b="54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742950"/>
            <a:ext cx="12192000" cy="61150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4C2A8-79C9-4CD5-B735-6E46EAB3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742950"/>
            <a:ext cx="5619750" cy="6115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9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C8CA22-4FEC-45FA-8884-5104CE138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276350"/>
            <a:ext cx="4286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1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朋友因携带手机</a:t>
            </a:r>
          </a:p>
          <a:p xmlns:a="http://schemas.openxmlformats.org/drawingml/2006/main">
            <a:pPr algn="l">
              <a:defRPr sz="31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1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被老师询问。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12A6E-4453-4FF4-9743-030E2974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647950"/>
            <a:ext cx="4381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他请你说：</a:t>
            </a:r>
          </a:p>
          <a:p xmlns:a="http://schemas.openxmlformats.org/drawingml/2006/main">
            <a:pPr algn="l">
              <a:def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21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“他只是忘记关机，没有看。”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DE6971-1F18-46C7-8928-293BF5D8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905250"/>
            <a:ext cx="342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09D285-A2EF-4273-8204-542ADEE6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21005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“朋友就该帮我这一次。”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5D4A8-67B0-4F0F-81DD-63566D74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295900"/>
            <a:ext cx="4191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你会怎么回应？</a:t>
            </a:r>
          </a:p>
        </p:txBody>
      </p:sp>
    </p:spTree>
    <p:extLst>
      <p:ext uri="{BB962C8B-B14F-4D97-AF65-F5344CB8AC3E}">
        <p14:creationId xmlns:p14="http://schemas.microsoft.com/office/powerpoint/2010/main" val="20576277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F42E3D-EF14-4FE1-9A39-716CCD20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2">
            <a:extLst xmlns:a="http://schemas.openxmlformats.org/drawingml/2006/main">
              <a:ext uri="{FF2B5EF4-FFF2-40B4-BE49-F238E27FC236}">
                <a16:creationId xmlns:a16="http://schemas.microsoft.com/office/drawing/2014/main" id="{C0DF5C66-580D-46E3-B4B4-7FB2AF7B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情境 03 / 决策复盘</a:t>
            </a:r>
          </a:p>
        </p:txBody>
      </p:sp>
      <p:sp>
        <p:nvSpPr>
          <p:cNvPr id="3" name="page-12">
            <a:extLst xmlns:a="http://schemas.openxmlformats.org/drawingml/2006/main">
              <a:ext uri="{FF2B5EF4-FFF2-40B4-BE49-F238E27FC236}">
                <a16:creationId xmlns:a16="http://schemas.microsoft.com/office/drawing/2014/main" id="{933EC350-CF33-4E74-AFC3-134EAC49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12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C59428-7D3F-4140-BE10-A0965C4B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可以陪他面对事实，不能替他制造事实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181A2-6364-41AF-B68F-A25C033B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F788B-B5B5-4DD0-A849-823825CF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关系可以保留，边界也必须清楚。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CC6D0-EC61-4C85-B6AD-910C803C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可以做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A0A22-0C21-48F7-8E96-69514303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8956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AE620D-A9A1-4F5E-8CB7-52DDAADD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8384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陪他说明情况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C0B9C-FFA7-40A3-880B-7E1C9332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2956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1A8620-23BA-4672-BA32-59F388101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195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78A86-02EB-4947-9F5C-CC8116AB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623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提醒他只陈述事实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AAC86-FB43-4E80-AAB4-6D95FE6F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0195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9354A6-EB66-4931-BD9C-CE70ECDD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434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AE3717-B317-42C1-B65F-7A1226C1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2862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陪他寻找老师或家长支持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7767E-FBCA-4B1F-8C68-D09401E0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7434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4F7C42-8213-4614-A0C6-C681EFA8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90750"/>
            <a:ext cx="571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E1C84E-59E8-4B67-A8A2-C1E1D6CA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247900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不能做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0354C-93E0-40BF-95D3-CE4CB2206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956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C7217A-2891-4BBB-9363-336C24E9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8384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替他确认自己不知道的事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5455E4-D15E-413C-899D-67A67FB7B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2956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649C16-40CF-4FDD-8394-EEAA67B5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195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81B35D-36CA-415F-88A4-03FE0770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5623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统一说辞掩盖事实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8AA3F2-B792-482A-9D45-0A0DBD1A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0195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333E5F-9176-428E-B5F7-CD7D3E74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434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4B4267-3080-4C0D-AD81-A0EF7DC5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2862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用‘义气’要求别人一起承担违规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A8F134-AAF8-4B47-B9D8-9E0183A4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743450"/>
            <a:ext cx="371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0233DA-3213-44FA-B3E9-73D5DF50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943600"/>
            <a:ext cx="790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16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帮助一个人承担后果，比帮助他逃避事实更接近朋友。</a:t>
            </a:r>
          </a:p>
        </p:txBody>
      </p:sp>
    </p:spTree>
    <p:extLst>
      <p:ext uri="{BB962C8B-B14F-4D97-AF65-F5344CB8AC3E}">
        <p14:creationId xmlns:p14="http://schemas.microsoft.com/office/powerpoint/2010/main" val="19370637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4CDFEE-4962-464F-9660-3CD0EBDD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3">
            <a:extLst xmlns:a="http://schemas.openxmlformats.org/drawingml/2006/main">
              <a:ext uri="{FF2B5EF4-FFF2-40B4-BE49-F238E27FC236}">
                <a16:creationId xmlns:a16="http://schemas.microsoft.com/office/drawing/2014/main" id="{5B71D79F-7E07-4803-9A1A-10B84305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三则情境 / 小组复盘</a:t>
            </a:r>
          </a:p>
        </p:txBody>
      </p:sp>
      <p:sp>
        <p:nvSpPr>
          <p:cNvPr id="3" name="page-13">
            <a:extLst xmlns:a="http://schemas.openxmlformats.org/drawingml/2006/main">
              <a:ext uri="{FF2B5EF4-FFF2-40B4-BE49-F238E27FC236}">
                <a16:creationId xmlns:a16="http://schemas.microsoft.com/office/drawing/2014/main" id="{EE657631-E430-48B5-8C62-F2049204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13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9ADDA29-17AA-440A-8BC6-684600F3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你的做法，保护了谁？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3B2B4-7B07-4CF1-AAB5-708DEA30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457026-F127-4F26-826A-9FF5925C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从‘我会不会被抓’转向‘我的选择影响了什么’。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685E81-3881-4D5F-9A2A-792975DB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314700"/>
            <a:ext cx="9620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EECCD3-A3A9-4587-8CE7-074B8E12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0861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82998-08F0-488A-BAD2-95FB862C5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2004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C0F93-2349-44BA-B81F-5BD342E8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1352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保护自己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47CC09-5870-482E-BB03-CA2520A5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62450"/>
            <a:ext cx="1695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保留真实的学习依据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85E35-C675-4090-9297-583CB7A2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0861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E5A6C1-5AF2-4ED2-90A2-A97D2172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2004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920678-FE7B-4C1C-A7AD-4F494E14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867150"/>
            <a:ext cx="1352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保护同伴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F628F-DD0E-4A84-B817-33883D84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362450"/>
            <a:ext cx="1695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不把关系变成共同违规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94B915-856D-46FB-AE78-D0BF99AD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0861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35BBE5-B1B4-45DE-9569-22404B32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2004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FBDF4-DB3D-4551-99B6-032A6439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67150"/>
            <a:ext cx="1352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保护全班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B3CE78-3475-4475-9DC8-0EA58CCC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362450"/>
            <a:ext cx="1695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让守规则的人不吃亏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55354A-4EAC-4CDF-A542-B937FDA9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30861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AB986B-E70A-4D5D-9FE7-745F9155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32004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E23DB0-A2BF-45E9-8207-7F876540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867150"/>
            <a:ext cx="1352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7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保护未来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55B233-8269-4342-8439-64C02126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362450"/>
            <a:ext cx="1695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让承诺与结果仍可被相信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09A203-748E-4202-9F37-398A259F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867400"/>
            <a:ext cx="657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判断一个选择：看它是否真实、公平，也看它能否公开解释。</a:t>
            </a:r>
          </a:p>
        </p:txBody>
      </p:sp>
    </p:spTree>
    <p:extLst>
      <p:ext uri="{BB962C8B-B14F-4D97-AF65-F5344CB8AC3E}">
        <p14:creationId xmlns:p14="http://schemas.microsoft.com/office/powerpoint/2010/main" val="19723809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62D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eyebrow-14">
            <a:extLst xmlns:a="http://schemas.openxmlformats.org/drawingml/2006/main">
              <a:ext uri="{FF2B5EF4-FFF2-40B4-BE49-F238E27FC236}">
                <a16:creationId xmlns:a16="http://schemas.microsoft.com/office/drawing/2014/main" id="{AE95FBBC-1F1F-4FC0-84D4-DC53D472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WEEK 05 / EXAM INTEGRITY</a:t>
            </a:r>
          </a:p>
        </p:txBody>
      </p:sp>
      <p:sp>
        <p:nvSpPr>
          <p:cNvPr id="2" name="page-14">
            <a:extLst xmlns:a="http://schemas.openxmlformats.org/drawingml/2006/main">
              <a:ext uri="{FF2B5EF4-FFF2-40B4-BE49-F238E27FC236}">
                <a16:creationId xmlns:a16="http://schemas.microsoft.com/office/drawing/2014/main" id="{DEE86F76-B4FC-4981-A551-D506AD47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901121-71C0-42B6-B274-42532CD7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619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9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69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59219-718E-49DC-A3A3-9889711B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857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1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4950" b="1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算清侥幸账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B66556-E37B-4815-B633-B8025959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876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A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701B4-D49D-49CD-BAF4-BAE98E8A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885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DCE6DD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 i="0">
                <a:solidFill>
                  <a:srgbClr val="DCE6DD"/>
                </a:solidFill>
                <a:latin typeface="PingFang SC"/>
                <a:ea typeface="PingFang SC"/>
                <a:cs typeface="PingFang SC"/>
              </a:rPr>
              <a:t>眼前得到的很短，后来失去的往往更长。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07A4C8-0B68-41EE-A9A2-E0A20418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58102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90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TRUE / FAIR / TRUSTWORTHY</a:t>
            </a:r>
          </a:p>
        </p:txBody>
      </p:sp>
    </p:spTree>
    <p:extLst>
      <p:ext uri="{BB962C8B-B14F-4D97-AF65-F5344CB8AC3E}">
        <p14:creationId xmlns:p14="http://schemas.microsoft.com/office/powerpoint/2010/main" val="12873483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A6B9BA-4531-4AB1-8BBD-C3D6FCDE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5">
            <a:extLst xmlns:a="http://schemas.openxmlformats.org/drawingml/2006/main">
              <a:ext uri="{FF2B5EF4-FFF2-40B4-BE49-F238E27FC236}">
                <a16:creationId xmlns:a16="http://schemas.microsoft.com/office/drawing/2014/main" id="{AC3D05CD-3D5A-4682-86FA-4553872F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02 / 诚信账本</a:t>
            </a:r>
          </a:p>
        </p:txBody>
      </p:sp>
      <p:sp>
        <p:nvSpPr>
          <p:cNvPr id="3" name="page-15">
            <a:extLst xmlns:a="http://schemas.openxmlformats.org/drawingml/2006/main">
              <a:ext uri="{FF2B5EF4-FFF2-40B4-BE49-F238E27FC236}">
                <a16:creationId xmlns:a16="http://schemas.microsoft.com/office/drawing/2014/main" id="{842117FA-878F-449B-A6DC-AD2B7BAE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BF35A5B-8F75-4E1C-815A-7E2700EAA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作弊最隐蔽的代价，不只是处分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0BF5C0-C92B-49B8-9E5B-EF43596FA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A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2AD62-3C85-4628-B508-B9B27E4A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把眼前收益和长期损失放在同一张账本上。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B49BF0-BAA1-4084-83F5-92A48C76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76450"/>
            <a:ext cx="5295900" cy="3467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9F2"/>
          </a:solidFill>
          <a:ln xmlns:a="http://schemas.openxmlformats.org/drawingml/2006/main" w="9525">
            <a:solidFill>
              <a:srgbClr val="D3D0C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824BC9-D13E-438E-B954-C7C80B21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076450"/>
            <a:ext cx="5295900" cy="3467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67DE70-2F24-4128-9D5D-D5C1AEBA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81250"/>
            <a:ext cx="400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2475" b="1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眼前可能得到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E803B5-6C72-4DAA-A1C8-91565773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051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022503-099D-4CA2-A948-7B2CD1DC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0480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一个答案或几分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5E44A-795E-48AB-B812-B0D92150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195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44C36-EB1E-4F6A-BF70-805BC40E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5623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一次关系上的“好说话”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F04DB-84E3-4E21-A17F-CD13A327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338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FD4488-A84D-48AD-8D6F-B4054978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767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暂时避开批评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4E4D06-19F4-489D-B418-6FB2505C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482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F0D41-7F97-439B-9EA5-67EA0865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5910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短暂保护自尊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1E9946-08F7-44C3-B6E1-76BDFF5F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81250"/>
            <a:ext cx="400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C8EB4A"/>
                </a:solidFill>
                <a:latin typeface="Songti SC"/>
                <a:ea typeface="Songti SC"/>
                <a:cs typeface="Songti SC"/>
              </a:defRPr>
            </a:pPr>
            <a:r>
              <a:rPr sz="2475" b="1" i="0">
                <a:solidFill>
                  <a:srgbClr val="C8EB4A"/>
                </a:solidFill>
                <a:latin typeface="Songti SC"/>
                <a:ea typeface="Songti SC"/>
                <a:cs typeface="Songti SC"/>
              </a:rPr>
              <a:t>后来可能失去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3E3649-269A-4158-ACCC-E96DC20D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1051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F2B334-732C-4FF1-9528-626ACA83E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0480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对薄弱点的判断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1FADE4-A23D-4C9A-9F57-911332E2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195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95585C-CDF9-4390-A51A-DABCF567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5623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他人的公平机会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CEEB15-6DF4-4751-AB8B-C1D03F46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1338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064D62-22E1-40AD-9660-CBC41D07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0767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师生与同伴的信任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4735CC-E061-462F-9D27-05397EED2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6482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7400F1-1114-408F-8F53-073111FC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5910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面对错误并修正的能力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E2FF2A-6BA7-4807-8A06-5C0ED8A75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924550"/>
            <a:ext cx="8801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分数可以再提高；一旦习惯用不真实保护自己，下一次作选择会更难。</a:t>
            </a:r>
          </a:p>
        </p:txBody>
      </p:sp>
    </p:spTree>
    <p:extLst>
      <p:ext uri="{BB962C8B-B14F-4D97-AF65-F5344CB8AC3E}">
        <p14:creationId xmlns:p14="http://schemas.microsoft.com/office/powerpoint/2010/main" val="7382305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08B129-48F2-48B1-AA4B-639DA8FB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6">
            <a:extLst xmlns:a="http://schemas.openxmlformats.org/drawingml/2006/main">
              <a:ext uri="{FF2B5EF4-FFF2-40B4-BE49-F238E27FC236}">
                <a16:creationId xmlns:a16="http://schemas.microsoft.com/office/drawing/2014/main" id="{AF86820A-FB01-44BC-AF9F-49E4670F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02 / 诚信保护什么</a:t>
            </a:r>
          </a:p>
        </p:txBody>
      </p:sp>
      <p:sp>
        <p:nvSpPr>
          <p:cNvPr id="3" name="page-16">
            <a:extLst xmlns:a="http://schemas.openxmlformats.org/drawingml/2006/main">
              <a:ext uri="{FF2B5EF4-FFF2-40B4-BE49-F238E27FC236}">
                <a16:creationId xmlns:a16="http://schemas.microsoft.com/office/drawing/2014/main" id="{68C6A060-B449-4033-967A-58764CB7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DB963D-429F-4B92-974A-68A8089B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诚信保护的，是一条能够继续成长的证据链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D2B7AB-9F11-4876-B3D7-DAA26EEA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A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DBAEA4-6199-4BF7-B73A-D2B35B48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真实结果让后面的判断、关系和选择都有依据。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E0C20-5248-430D-AEDE-C582F9F6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05200"/>
            <a:ext cx="9620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8A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DA0B3E-EDF5-44A8-AC5B-C28B8072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2897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EBBB36-48B6-416D-B4DD-52DAEF9D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81375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9D8330-151B-4990-98FE-E87EE5FE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386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真实水平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F2418-609A-4A50-ADDE-36B2D487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148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知道漏洞在哪里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F9ED38-88EB-41F5-BADB-65246167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22897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E9A28-340F-4A68-8142-CBD8E4E0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381375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BCD4E2-FB64-4C4F-AD95-1CB3F6EA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0386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公平机会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39DA94-4A84-4C25-8DBA-1225F4E1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5148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守规则的人不吃亏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1B8775-25A9-4E15-AD8E-8670E97DB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22897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C081C-CC49-40FE-A8F6-8E1C80E2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81375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A705A-EA67-4967-8FD4-0501BA45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0386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可信关系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1EDB5-117B-426A-B7C7-7768945A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5148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承诺与结果可被相信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02ECD0-17DD-4607-9B4C-C2B8F01D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22897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B47805-DFCA-42F3-8B99-5F5AA683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381375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 i="0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F16B2C-CC79-4DA8-BEB5-CAB6EAE4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03860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2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未来选择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5694F2-EFC0-4003-93F6-62809ACF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5148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目标与支持有真实依据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ED2D08-1D85-44D9-9789-9C64649A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5810250"/>
            <a:ext cx="3733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950" b="1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1950" b="1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真实 → 判断 → 信任 → 选择</a:t>
            </a:r>
          </a:p>
        </p:txBody>
      </p:sp>
    </p:spTree>
    <p:extLst>
      <p:ext uri="{BB962C8B-B14F-4D97-AF65-F5344CB8AC3E}">
        <p14:creationId xmlns:p14="http://schemas.microsoft.com/office/powerpoint/2010/main" val="5603572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62D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eyebrow-17">
            <a:extLst xmlns:a="http://schemas.openxmlformats.org/drawingml/2006/main">
              <a:ext uri="{FF2B5EF4-FFF2-40B4-BE49-F238E27FC236}">
                <a16:creationId xmlns:a16="http://schemas.microsoft.com/office/drawing/2014/main" id="{F7C2C0A7-CB12-4D4D-8FAB-0EDA6D34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02 / 核心结论</a:t>
            </a:r>
          </a:p>
        </p:txBody>
      </p:sp>
      <p:sp>
        <p:nvSpPr>
          <p:cNvPr id="2" name="page-17">
            <a:extLst xmlns:a="http://schemas.openxmlformats.org/drawingml/2006/main">
              <a:ext uri="{FF2B5EF4-FFF2-40B4-BE49-F238E27FC236}">
                <a16:creationId xmlns:a16="http://schemas.microsoft.com/office/drawing/2014/main" id="{9DC461CF-899C-404B-8D17-926AC056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5F1E8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F5F1E8"/>
                </a:solidFill>
                <a:latin typeface="PingFang SC"/>
                <a:ea typeface="PingFang SC"/>
                <a:cs typeface="PingFang SC"/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09DB0-8CDD-43A5-AF67-7FB7BC49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952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0" b="0" i="0">
                <a:solidFill>
                  <a:srgbClr val="B75443"/>
                </a:solidFill>
                <a:latin typeface="Songti SC"/>
                <a:ea typeface="Songti SC"/>
                <a:cs typeface="Songti SC"/>
              </a:defRPr>
            </a:pPr>
            <a:r>
              <a:rPr sz="9000" b="0" i="0">
                <a:solidFill>
                  <a:srgbClr val="B75443"/>
                </a:solidFill>
                <a:latin typeface="Songti SC"/>
                <a:ea typeface="Songti SC"/>
                <a:cs typeface="Songti SC"/>
              </a:rPr>
              <a:t>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8D70A-2EA9-4604-82F0-FB394CCE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1238250"/>
            <a:ext cx="8191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4650" b="1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诚信不是把自己</a:t>
            </a:r>
          </a:p>
          <a:p xmlns:a="http://schemas.openxmlformats.org/drawingml/2006/main">
            <a:pPr algn="l">
              <a:defRPr sz="4650" b="1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4650" b="1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包装得完美，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8F613-7D20-4328-8C5F-41B7223C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162300"/>
            <a:ext cx="8191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1" i="0">
                <a:solidFill>
                  <a:srgbClr val="C8EB4A"/>
                </a:solidFill>
                <a:latin typeface="Songti SC"/>
                <a:ea typeface="Songti SC"/>
                <a:cs typeface="Songti SC"/>
              </a:defRPr>
            </a:pPr>
            <a:r>
              <a:rPr sz="5100" b="1" i="0">
                <a:solidFill>
                  <a:srgbClr val="C8EB4A"/>
                </a:solidFill>
                <a:latin typeface="Songti SC"/>
                <a:ea typeface="Songti SC"/>
                <a:cs typeface="Songti SC"/>
              </a:rPr>
              <a:t>而是允许结果真实。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EDA592-8460-40EE-A224-C5581899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457700"/>
            <a:ext cx="7239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01A1C-EBEB-4767-ABAF-75C84EF6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762500"/>
            <a:ext cx="666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0">
                <a:solidFill>
                  <a:srgbClr val="DCE6DD"/>
                </a:solidFill>
                <a:latin typeface="Songti SC"/>
                <a:ea typeface="Songti SC"/>
                <a:cs typeface="Songti SC"/>
              </a:defRPr>
            </a:pPr>
            <a:r>
              <a:rPr sz="2250" b="0" i="0">
                <a:solidFill>
                  <a:srgbClr val="DCE6DD"/>
                </a:solidFill>
                <a:latin typeface="Songti SC"/>
                <a:ea typeface="Songti SC"/>
                <a:cs typeface="Songti SC"/>
              </a:rPr>
              <a:t>真实可能暂时不好看，</a:t>
            </a:r>
          </a:p>
          <a:p xmlns:a="http://schemas.openxmlformats.org/drawingml/2006/main">
            <a:pPr algn="l">
              <a:defRPr sz="2250" b="0" i="0">
                <a:solidFill>
                  <a:srgbClr val="DCE6DD"/>
                </a:solidFill>
                <a:latin typeface="Songti SC"/>
                <a:ea typeface="Songti SC"/>
                <a:cs typeface="Songti SC"/>
              </a:defRPr>
            </a:pPr>
            <a:r>
              <a:rPr sz="2250" b="0" i="0">
                <a:solidFill>
                  <a:srgbClr val="DCE6DD"/>
                </a:solidFill>
                <a:latin typeface="Songti SC"/>
                <a:ea typeface="Songti SC"/>
                <a:cs typeface="Songti SC"/>
              </a:rPr>
              <a:t>但它给成长留下了入口。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2814C-8906-4A32-904A-03D4A909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68630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 i="0">
                <a:solidFill>
                  <a:srgbClr val="B88A46"/>
                </a:solidFill>
                <a:latin typeface="Kaiti SC"/>
                <a:ea typeface="Kaiti SC"/>
                <a:cs typeface="Kaiti SC"/>
              </a:defRPr>
            </a:pPr>
            <a:r>
              <a:rPr sz="1800" b="0" i="0">
                <a:solidFill>
                  <a:srgbClr val="B88A46"/>
                </a:solidFill>
                <a:latin typeface="Kaiti SC"/>
                <a:ea typeface="Kaiti SC"/>
                <a:cs typeface="Kaiti SC"/>
              </a:rPr>
              <a:t>不是终审判决</a:t>
            </a:r>
          </a:p>
          <a:p xmlns:a="http://schemas.openxmlformats.org/drawingml/2006/main">
            <a:pPr algn="r">
              <a:defRPr sz="1800" b="0" i="0">
                <a:solidFill>
                  <a:srgbClr val="B88A46"/>
                </a:solidFill>
                <a:latin typeface="Kaiti SC"/>
                <a:ea typeface="Kaiti SC"/>
                <a:cs typeface="Kaiti SC"/>
              </a:defRPr>
            </a:pPr>
            <a:r>
              <a:rPr sz="1800" b="0" i="0">
                <a:solidFill>
                  <a:srgbClr val="B88A46"/>
                </a:solidFill>
                <a:latin typeface="Kaiti SC"/>
                <a:ea typeface="Kaiti SC"/>
                <a:cs typeface="Kaiti SC"/>
              </a:rPr>
              <a:t>是下一步的起点</a:t>
            </a:r>
          </a:p>
        </p:txBody>
      </p:sp>
    </p:spTree>
    <p:extLst>
      <p:ext uri="{BB962C8B-B14F-4D97-AF65-F5344CB8AC3E}">
        <p14:creationId xmlns:p14="http://schemas.microsoft.com/office/powerpoint/2010/main" val="1735674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77B394-AB65-4DC8-A638-B878796E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8">
            <a:extLst xmlns:a="http://schemas.openxmlformats.org/drawingml/2006/main">
              <a:ext uri="{FF2B5EF4-FFF2-40B4-BE49-F238E27FC236}">
                <a16:creationId xmlns:a16="http://schemas.microsoft.com/office/drawing/2014/main" id="{16065431-B771-4305-BE9B-9A698458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03 / 行动罗盘</a:t>
            </a:r>
          </a:p>
        </p:txBody>
      </p:sp>
      <p:sp>
        <p:nvSpPr>
          <p:cNvPr id="3" name="page-18">
            <a:extLst xmlns:a="http://schemas.openxmlformats.org/drawingml/2006/main">
              <a:ext uri="{FF2B5EF4-FFF2-40B4-BE49-F238E27FC236}">
                <a16:creationId xmlns:a16="http://schemas.microsoft.com/office/drawing/2014/main" id="{139F95CB-8AF9-4DDF-B283-6646838E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3815A6-32AE-4DAF-96F9-7F3C6051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压力来到时，用“停—判—做—报”接管下一步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5B941-F4FF-4E8E-A264-0200921B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E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41D40-D256-4DA8-A8B6-92C2BA94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不是等情绪消失，而是先做一个最小而正确的动作。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2D38A1-00EF-482C-A630-2E345957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52750"/>
            <a:ext cx="15240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F9F2"/>
          </a:solidFill>
          <a:ln xmlns:a="http://schemas.openxmlformats.org/drawingml/2006/main" w="28575">
            <a:solidFill>
              <a:srgbClr val="0B3C3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178EF-E6A6-4F5F-9894-CA9CDD99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305175"/>
            <a:ext cx="114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32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行动</a:t>
            </a:r>
          </a:p>
          <a:p xmlns:a="http://schemas.openxmlformats.org/drawingml/2006/main">
            <a:pPr algn="ctr">
              <a:defRPr sz="2325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325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罗盘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001915-E022-424E-BAC7-01A2F2FB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609850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21E50-89D7-4D30-8C13-F49E720A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800350"/>
            <a:ext cx="990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51AC1E-BBB4-4730-8CD8-C8832631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5285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先不转发、不回应、不伸手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D67258-7613-4FC9-BBF6-17A40A7D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876800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8A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122E5-1B21-4247-8BC9-38A2A6DB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067300"/>
            <a:ext cx="990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2310F-D0B4-459E-98E2-FEE5C27A8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601980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真实？公平？能公开解释？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963CE2-BB99-45E0-B13B-36EBE82D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76800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4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CD487C-362A-439B-955E-E6CDEC40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067300"/>
            <a:ext cx="990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47FC7F-9090-4D45-A1E1-AFC136C5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601980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选择最小而明确的正确动作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0D16F1-2C27-44A6-99D8-F7ACE9C3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609850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2D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D94FCD-8030-4227-A0BC-B59DB66C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00350"/>
            <a:ext cx="990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31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73A99C-4031-4C5D-A3C2-BBF0FEFA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752850"/>
            <a:ext cx="2438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必要时只陈述事实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0D4845-2435-45B2-B98D-BACE8C80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086100"/>
            <a:ext cx="2609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9E11B3-0385-447A-A2A3-036C5545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47675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0F5377-008D-44DB-8C84-621FE3F5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7675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EC690B-C2B3-44EF-913D-B4EFA185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086100"/>
            <a:ext cx="302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C22A93-7FC1-49B9-8B26-AC512DCD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6496050"/>
            <a:ext cx="7772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疑似泄题、设备异常或持续干扰：及时向监考教师或指定人员说明。</a:t>
            </a:r>
          </a:p>
        </p:txBody>
      </p:sp>
    </p:spTree>
    <p:extLst>
      <p:ext uri="{BB962C8B-B14F-4D97-AF65-F5344CB8AC3E}">
        <p14:creationId xmlns:p14="http://schemas.microsoft.com/office/powerpoint/2010/main" val="190214264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8DD259-83FE-4178-94A5-5C3ABFA0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19">
            <a:extLst xmlns:a="http://schemas.openxmlformats.org/drawingml/2006/main">
              <a:ext uri="{FF2B5EF4-FFF2-40B4-BE49-F238E27FC236}">
                <a16:creationId xmlns:a16="http://schemas.microsoft.com/office/drawing/2014/main" id="{C64D3F27-7206-4E95-BF7E-998CC0CA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03 / 两人演练</a:t>
            </a:r>
          </a:p>
        </p:txBody>
      </p:sp>
      <p:sp>
        <p:nvSpPr>
          <p:cNvPr id="3" name="page-19">
            <a:extLst xmlns:a="http://schemas.openxmlformats.org/drawingml/2006/main">
              <a:ext uri="{FF2B5EF4-FFF2-40B4-BE49-F238E27FC236}">
                <a16:creationId xmlns:a16="http://schemas.microsoft.com/office/drawing/2014/main" id="{0A5F243D-DF3E-483E-BB90-9247C199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19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B1C234D-EB79-490E-BF68-8D9E36AA4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把“正确”说成一句现场真的能用的话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F87B0-2C41-444E-8FA6-B97E55E0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E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C0D63E-755A-4A8B-9A9C-9A4BA9D0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任选一个情境：一人提出压力，一人用一句话回应，然后交换。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028AB1-2BB1-401A-886A-B9FF75AA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907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03585-1FC7-41E3-B40C-A7177C08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1526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741EA-48BA-4234-97CA-062EDDAC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1526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18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“这张图很准，先存了再说。”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E7A0B-F9BD-4979-9859-2F1090CE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152650"/>
            <a:ext cx="3905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72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我会说：____________________________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91BD39-035F-4333-A02C-072AC81D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7241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4DBD13-669A-4B5B-B1DD-BA898210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909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185C1-B09A-4641-9226-3AFF57DF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3528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C77484-EA98-4FB7-9DA9-1B3B7B27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3528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18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“就一道选择题，告诉我吧。”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9B3A63-937A-4AC1-B0A3-B4DEBCD2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352800"/>
            <a:ext cx="3905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72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我会说：____________________________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8D0545-2DE0-40E5-9A4F-95BE5A0E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92430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AA74D-15CE-4685-A310-37DAEED4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72EE4B-C058-4D37-8F91-097540EB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55295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10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考后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A70AA3-224E-44FF-96D0-33710082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552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7211E"/>
                </a:solidFill>
                <a:latin typeface="Kaiti SC"/>
                <a:ea typeface="Kaiti SC"/>
                <a:cs typeface="Kaiti SC"/>
              </a:defRPr>
            </a:pPr>
            <a:r>
              <a:rPr sz="1875" b="0" i="0">
                <a:solidFill>
                  <a:srgbClr val="17211E"/>
                </a:solidFill>
                <a:latin typeface="Kaiti SC"/>
                <a:ea typeface="Kaiti SC"/>
                <a:cs typeface="Kaiti SC"/>
              </a:rPr>
              <a:t>“朋友就该帮我这一次。”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0A3BFC-00A5-42D3-B4D7-08928AFA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552950"/>
            <a:ext cx="3905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72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我会说：____________________________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143C4E-616E-44EF-9DAF-E2CAFA94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1244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D1A074-C9C3-45A7-841F-09BF8C75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29300"/>
            <a:ext cx="10572750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55564F-B8B7-4086-93A2-9A1CA2F4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43600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 i="0">
                <a:solidFill>
                  <a:srgbClr val="C8EB4A"/>
                </a:solidFill>
                <a:latin typeface="PingFang SC"/>
                <a:ea typeface="PingFang SC"/>
                <a:cs typeface="PingFang SC"/>
              </a:rPr>
              <a:t>标准只有三个：清楚 · 平静 · 可执行</a:t>
            </a:r>
          </a:p>
        </p:txBody>
      </p:sp>
    </p:spTree>
    <p:extLst>
      <p:ext uri="{BB962C8B-B14F-4D97-AF65-F5344CB8AC3E}">
        <p14:creationId xmlns:p14="http://schemas.microsoft.com/office/powerpoint/2010/main" val="17663526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2E29E9-4C8B-468A-8F18-79C0EF710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20">
            <a:extLst xmlns:a="http://schemas.openxmlformats.org/drawingml/2006/main">
              <a:ext uri="{FF2B5EF4-FFF2-40B4-BE49-F238E27FC236}">
                <a16:creationId xmlns:a16="http://schemas.microsoft.com/office/drawing/2014/main" id="{6A1E111C-B2CF-47D5-AD68-67A933B0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03 / 我的半期考试诚信承诺</a:t>
            </a:r>
          </a:p>
        </p:txBody>
      </p:sp>
      <p:sp>
        <p:nvSpPr>
          <p:cNvPr id="3" name="page-20">
            <a:extLst xmlns:a="http://schemas.openxmlformats.org/drawingml/2006/main">
              <a:ext uri="{FF2B5EF4-FFF2-40B4-BE49-F238E27FC236}">
                <a16:creationId xmlns:a16="http://schemas.microsoft.com/office/drawing/2014/main" id="{7201641F-B2F2-46C9-8671-C8B1AFD8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476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050" b="1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20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F7F95F9-934B-405E-91BF-908F5710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620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34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写下三个别人能看见、自己能核对的动作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AB5B41-014E-4B38-8DB2-ACDE98E2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478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E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F98F7-6D99-4904-9DC8-6DD05C3F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68736E"/>
                </a:solidFill>
                <a:latin typeface="PingFang SC"/>
                <a:ea typeface="PingFang SC"/>
                <a:cs typeface="PingFang SC"/>
              </a:rPr>
              <a:t>承诺自留，不点名朗读，不进行公开排名。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6143BB-A5B0-4AED-9A60-0E6E33FC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75443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2AAFA-5F58-41FF-BC2D-76DBE219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8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92A2C2-6BA0-4DB1-B5DF-7C710F47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2895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54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321F23-8FD7-4F9A-81E7-2A186609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我会主动检查：</a:t>
            </a:r>
          </a:p>
          <a:p xmlns:a="http://schemas.openxmlformats.org/drawingml/2006/main">
            <a:pPr algn="l">
              <a:def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信息来源、电子设备、物品放置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BEC4FD-1EFF-4216-9FEE-5519690E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2990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我的动作：</a:t>
            </a:r>
          </a:p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________________________</a:t>
            </a:r>
          </a:p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________________________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8BE4FD-62BC-4906-AEF5-07299555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209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98A6B2-AEF4-4D8C-8BB6-F408B332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5717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8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29249-92D4-4937-9D33-7C5D2DFD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162300"/>
            <a:ext cx="2895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BEDB25-13A7-49FF-A0A2-76ECCDCF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390900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遇到同伴请求或异常时：</a:t>
            </a:r>
          </a:p>
          <a:p xmlns:a="http://schemas.openxmlformats.org/drawingml/2006/main">
            <a:pPr algn="l">
              <a:def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我会先停，再做明确动作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BD58E4-34E7-4DDF-8DA7-B840121B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400550"/>
            <a:ext cx="2990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我的动作：</a:t>
            </a:r>
          </a:p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________________________</a:t>
            </a:r>
          </a:p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________________________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015769-3001-46E1-8E8F-5157C756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209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C07A94-A7B7-4E1F-A8BE-0188ECFC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5717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B3C32"/>
                </a:solidFill>
                <a:latin typeface="Songti SC"/>
                <a:ea typeface="Songti SC"/>
                <a:cs typeface="Songti SC"/>
              </a:defRPr>
            </a:pPr>
            <a:r>
              <a:rPr sz="2850" b="1" i="0">
                <a:solidFill>
                  <a:srgbClr val="0B3C32"/>
                </a:solidFill>
                <a:latin typeface="Songti SC"/>
                <a:ea typeface="Songti SC"/>
                <a:cs typeface="Songti SC"/>
              </a:rPr>
              <a:t>考后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819C43-0A47-45AA-9461-726CF7AB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62300"/>
            <a:ext cx="2895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C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EA4EC1-5174-4695-A53A-3E1F05ED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390900"/>
            <a:ext cx="2990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需要说明情况时：</a:t>
            </a:r>
          </a:p>
          <a:p xmlns:a="http://schemas.openxmlformats.org/drawingml/2006/main">
            <a:pPr algn="l">
              <a:def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 i="0">
                <a:solidFill>
                  <a:srgbClr val="17211E"/>
                </a:solidFill>
                <a:latin typeface="PingFang SC"/>
                <a:ea typeface="PingFang SC"/>
                <a:cs typeface="PingFang SC"/>
              </a:rPr>
              <a:t>只陈述事实，不统一说辞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369BCB-1F7B-4D0D-B939-8ECE6545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00550"/>
            <a:ext cx="2990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我的动作：</a:t>
            </a:r>
          </a:p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________________________</a:t>
            </a:r>
          </a:p>
          <a:p xmlns:a="http://schemas.openxmlformats.org/drawingml/2006/main">
            <a:pPr algn="l">
              <a:def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defRPr>
            </a:pPr>
            <a:r>
              <a:rPr sz="1575" b="0" i="0">
                <a:solidFill>
                  <a:srgbClr val="68736E"/>
                </a:solidFill>
                <a:latin typeface="Kaiti SC"/>
                <a:ea typeface="Kaiti SC"/>
                <a:cs typeface="Kaiti SC"/>
              </a:rPr>
              <a:t>________________________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3069B2-827A-44F2-801D-1B334275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10572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DCE6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DCFC1F-3C42-4347-99F8-B1DC4F8E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924550"/>
            <a:ext cx="1009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 i="0">
                <a:solidFill>
                  <a:srgbClr val="0B3C32"/>
                </a:solidFill>
                <a:latin typeface="PingFang SC"/>
                <a:ea typeface="PingFang SC"/>
                <a:cs typeface="PingFang SC"/>
              </a:rPr>
              <a:t>本校规则占位：设备放置 __________  异常报告 __________  违规认定与处理以学校正式通知为准</a:t>
            </a:r>
          </a:p>
        </p:txBody>
      </p:sp>
    </p:spTree>
    <p:extLst>
      <p:ext uri="{BB962C8B-B14F-4D97-AF65-F5344CB8AC3E}">
        <p14:creationId xmlns:p14="http://schemas.microsoft.com/office/powerpoint/2010/main" val="1453814940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02b064fb81477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E711D-4635-4EB8-A730-C86C3A0E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D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4A56E-FFF0-4D4B-BCE2-74244AB8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066800"/>
            <a:ext cx="4762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6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让成绩成为</a:t>
            </a:r>
          </a:p>
          <a:p xmlns:a="http://schemas.openxmlformats.org/drawingml/2006/main">
            <a:pPr algn="l">
              <a:defRPr sz="4650" b="1" i="0">
                <a:solidFill>
                  <a:srgbClr val="FFFFFF"/>
                </a:solidFill>
                <a:latin typeface="Songti SC"/>
                <a:ea typeface="Songti SC"/>
                <a:cs typeface="Songti SC"/>
              </a:defRPr>
            </a:pPr>
            <a:r>
              <a:rPr sz="4650" b="1" i="0">
                <a:solidFill>
                  <a:srgbClr val="FFFFFF"/>
                </a:solidFill>
                <a:latin typeface="Songti SC"/>
                <a:ea typeface="Songti SC"/>
                <a:cs typeface="Songti SC"/>
              </a:rPr>
              <a:t>可以相信的证据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1A57CC-6630-492E-B93E-0AEBAAD7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76550"/>
            <a:ext cx="7429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E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57108-A3F4-4C0E-B151-644C42D2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19450"/>
            <a:ext cx="447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2100" b="0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半期考试只是一段学习的测量，</a:t>
            </a:r>
          </a:p>
          <a:p xmlns:a="http://schemas.openxmlformats.org/drawingml/2006/main">
            <a:pPr algn="l">
              <a:defRPr sz="2100" b="0" i="0">
                <a:solidFill>
                  <a:srgbClr val="F5F1E8"/>
                </a:solidFill>
                <a:latin typeface="Songti SC"/>
                <a:ea typeface="Songti SC"/>
                <a:cs typeface="Songti SC"/>
              </a:defRPr>
            </a:pPr>
            <a:r>
              <a:rPr sz="2100" b="0" i="0">
                <a:solidFill>
                  <a:srgbClr val="F5F1E8"/>
                </a:solidFill>
                <a:latin typeface="Songti SC"/>
                <a:ea typeface="Songti SC"/>
                <a:cs typeface="Songti SC"/>
              </a:rPr>
              <a:t>不是对一个人的终审判决。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CE0138-BE44-47F5-850E-D0AE2118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476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 i="0">
                <a:solidFill>
                  <a:srgbClr val="C8EB4A"/>
                </a:solidFill>
                <a:latin typeface="Songti SC"/>
                <a:ea typeface="Songti SC"/>
                <a:cs typeface="Songti SC"/>
              </a:defRPr>
            </a:pPr>
            <a:r>
              <a:rPr sz="2325" b="1" i="0">
                <a:solidFill>
                  <a:srgbClr val="C8EB4A"/>
                </a:solidFill>
                <a:latin typeface="Songti SC"/>
                <a:ea typeface="Songti SC"/>
                <a:cs typeface="Songti SC"/>
              </a:rPr>
              <a:t>真实的结果，</a:t>
            </a:r>
          </a:p>
          <a:p xmlns:a="http://schemas.openxmlformats.org/drawingml/2006/main">
            <a:pPr algn="l">
              <a:defRPr sz="2325" b="1" i="0">
                <a:solidFill>
                  <a:srgbClr val="C8EB4A"/>
                </a:solidFill>
                <a:latin typeface="Songti SC"/>
                <a:ea typeface="Songti SC"/>
                <a:cs typeface="Songti SC"/>
              </a:defRPr>
            </a:pPr>
            <a:r>
              <a:rPr sz="2325" b="1" i="0">
                <a:solidFill>
                  <a:srgbClr val="C8EB4A"/>
                </a:solidFill>
                <a:latin typeface="Songti SC"/>
                <a:ea typeface="Songti SC"/>
                <a:cs typeface="Songti SC"/>
              </a:rPr>
              <a:t>会带我们走向更清楚的下一步。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B9E20-18A6-498C-BDE9-F9FA73B2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90550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 i="0">
                <a:solidFill>
                  <a:srgbClr val="B88A46"/>
                </a:solidFill>
                <a:latin typeface="PingFang SC"/>
                <a:ea typeface="PingFang SC"/>
                <a:cs typeface="PingFang SC"/>
              </a:rPr>
              <a:t>真实 · 公平 · 信任 · 选择</a:t>
            </a:r>
          </a:p>
        </p:txBody>
      </p:sp>
    </p:spTree>
    <p:extLst>
      <p:ext uri="{BB962C8B-B14F-4D97-AF65-F5344CB8AC3E}">
        <p14:creationId xmlns:p14="http://schemas.microsoft.com/office/powerpoint/2010/main" val="21382831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2026-08-13T02:48:52.3790000Z</dcterms:created>
  <dcterms:modified xsi:type="dcterms:W3CDTF">2026-08-13T02:48:52.3800000Z</dcterms:modified>
</coreProperties>
</file>