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a37525326644dc" /><Relationship Type="http://schemas.openxmlformats.org/officeDocument/2006/relationships/extended-properties" Target="/docProps/app.xml" Id="Rf7287d779aee4da7" /><Relationship Type="http://schemas.openxmlformats.org/officeDocument/2006/relationships/officeDocument" Target="/ppt/presentation.xml" Id="Ra000eb0fcf9242b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0017275071437a"/>
  </p:sldMasterIdLst>
  <p:notesMasterIdLst>
    <p:notesMasterId xmlns:r="http://schemas.openxmlformats.org/officeDocument/2006/relationships" r:id="R874d173af2f444c3"/>
  </p:notesMasterIdLst>
  <p:sldIdLst>
    <p:sldId xmlns:r="http://schemas.openxmlformats.org/officeDocument/2006/relationships" id="256" r:id="R013c44e073c04dce"/>
    <p:sldId xmlns:r="http://schemas.openxmlformats.org/officeDocument/2006/relationships" id="257" r:id="Ref82d9b65d264597"/>
    <p:sldId xmlns:r="http://schemas.openxmlformats.org/officeDocument/2006/relationships" id="258" r:id="R1b54374743c948ac"/>
    <p:sldId xmlns:r="http://schemas.openxmlformats.org/officeDocument/2006/relationships" id="259" r:id="R4dd3e625faa742fe"/>
    <p:sldId xmlns:r="http://schemas.openxmlformats.org/officeDocument/2006/relationships" id="260" r:id="R05c8a4ae5d7b41c3"/>
    <p:sldId xmlns:r="http://schemas.openxmlformats.org/officeDocument/2006/relationships" id="261" r:id="R59cd9ec15c574dfc"/>
    <p:sldId xmlns:r="http://schemas.openxmlformats.org/officeDocument/2006/relationships" id="262" r:id="Rd31ad21ac37e4058"/>
    <p:sldId xmlns:r="http://schemas.openxmlformats.org/officeDocument/2006/relationships" id="263" r:id="R1629ae07ee794386"/>
    <p:sldId xmlns:r="http://schemas.openxmlformats.org/officeDocument/2006/relationships" id="264" r:id="R5e10bba7ed464f17"/>
    <p:sldId xmlns:r="http://schemas.openxmlformats.org/officeDocument/2006/relationships" id="265" r:id="R9bcabe336a6e4712"/>
    <p:sldId xmlns:r="http://schemas.openxmlformats.org/officeDocument/2006/relationships" id="266" r:id="Rd7684aeb1a464724"/>
    <p:sldId xmlns:r="http://schemas.openxmlformats.org/officeDocument/2006/relationships" id="267" r:id="R4915baa901974f41"/>
    <p:sldId xmlns:r="http://schemas.openxmlformats.org/officeDocument/2006/relationships" id="268" r:id="Rfa7816aae17c4a69"/>
    <p:sldId xmlns:r="http://schemas.openxmlformats.org/officeDocument/2006/relationships" id="269" r:id="R246eb744923f4f71"/>
    <p:sldId xmlns:r="http://schemas.openxmlformats.org/officeDocument/2006/relationships" id="270" r:id="Rf2d1af90581b49ff"/>
    <p:sldId xmlns:r="http://schemas.openxmlformats.org/officeDocument/2006/relationships" id="271" r:id="Rdbc963b2127945a9"/>
    <p:sldId xmlns:r="http://schemas.openxmlformats.org/officeDocument/2006/relationships" id="272" r:id="R151752a6e7d04365"/>
    <p:sldId xmlns:r="http://schemas.openxmlformats.org/officeDocument/2006/relationships" id="273" r:id="R0e6c5af55e0c484b"/>
    <p:sldId xmlns:r="http://schemas.openxmlformats.org/officeDocument/2006/relationships" id="274" r:id="R5920145254d94b07"/>
    <p:sldId xmlns:r="http://schemas.openxmlformats.org/officeDocument/2006/relationships" id="275" r:id="R5c69708712d441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6a3990743f43b7" /><Relationship Type="http://schemas.openxmlformats.org/officeDocument/2006/relationships/slideMaster" Target="/ppt/slideMasters/slideMaster1.xml" Id="Rff0017275071437a" /><Relationship Type="http://schemas.openxmlformats.org/officeDocument/2006/relationships/notesMaster" Target="/ppt/notesMasters/notesMaster1.xml" Id="R874d173af2f444c3" /><Relationship Type="http://schemas.openxmlformats.org/officeDocument/2006/relationships/presProps" Target="/ppt/presProps.xml" Id="Rf882632dbd914acb" /><Relationship Type="http://schemas.openxmlformats.org/officeDocument/2006/relationships/tableStyles" Target="/ppt/tableStyles.xml" Id="Rbaba775f9e05451f" /><Relationship Type="http://schemas.openxmlformats.org/officeDocument/2006/relationships/slide" Target="/ppt/slides/slide1.xml" Id="R013c44e073c04dce" /><Relationship Type="http://schemas.openxmlformats.org/officeDocument/2006/relationships/slide" Target="/ppt/slides/slide2.xml" Id="Ref82d9b65d264597" /><Relationship Type="http://schemas.openxmlformats.org/officeDocument/2006/relationships/slide" Target="/ppt/slides/slide3.xml" Id="R1b54374743c948ac" /><Relationship Type="http://schemas.openxmlformats.org/officeDocument/2006/relationships/slide" Target="/ppt/slides/slide4.xml" Id="R4dd3e625faa742fe" /><Relationship Type="http://schemas.openxmlformats.org/officeDocument/2006/relationships/slide" Target="/ppt/slides/slide5.xml" Id="R05c8a4ae5d7b41c3" /><Relationship Type="http://schemas.openxmlformats.org/officeDocument/2006/relationships/slide" Target="/ppt/slides/slide6.xml" Id="R59cd9ec15c574dfc" /><Relationship Type="http://schemas.openxmlformats.org/officeDocument/2006/relationships/slide" Target="/ppt/slides/slide7.xml" Id="Rd31ad21ac37e4058" /><Relationship Type="http://schemas.openxmlformats.org/officeDocument/2006/relationships/slide" Target="/ppt/slides/slide8.xml" Id="R1629ae07ee794386" /><Relationship Type="http://schemas.openxmlformats.org/officeDocument/2006/relationships/slide" Target="/ppt/slides/slide9.xml" Id="R5e10bba7ed464f17" /><Relationship Type="http://schemas.openxmlformats.org/officeDocument/2006/relationships/slide" Target="/ppt/slides/slide10.xml" Id="R9bcabe336a6e4712" /><Relationship Type="http://schemas.openxmlformats.org/officeDocument/2006/relationships/slide" Target="/ppt/slides/slide11.xml" Id="Rd7684aeb1a464724" /><Relationship Type="http://schemas.openxmlformats.org/officeDocument/2006/relationships/slide" Target="/ppt/slides/slide12.xml" Id="R4915baa901974f41" /><Relationship Type="http://schemas.openxmlformats.org/officeDocument/2006/relationships/slide" Target="/ppt/slides/slide13.xml" Id="Rfa7816aae17c4a69" /><Relationship Type="http://schemas.openxmlformats.org/officeDocument/2006/relationships/slide" Target="/ppt/slides/slide14.xml" Id="R246eb744923f4f71" /><Relationship Type="http://schemas.openxmlformats.org/officeDocument/2006/relationships/slide" Target="/ppt/slides/slide15.xml" Id="Rf2d1af90581b49ff" /><Relationship Type="http://schemas.openxmlformats.org/officeDocument/2006/relationships/slide" Target="/ppt/slides/slide16.xml" Id="Rdbc963b2127945a9" /><Relationship Type="http://schemas.openxmlformats.org/officeDocument/2006/relationships/slide" Target="/ppt/slides/slide17.xml" Id="R151752a6e7d04365" /><Relationship Type="http://schemas.openxmlformats.org/officeDocument/2006/relationships/slide" Target="/ppt/slides/slide18.xml" Id="R0e6c5af55e0c484b" /><Relationship Type="http://schemas.openxmlformats.org/officeDocument/2006/relationships/slide" Target="/ppt/slides/slide19.xml" Id="R5920145254d94b07" /><Relationship Type="http://schemas.openxmlformats.org/officeDocument/2006/relationships/slide" Target="/ppt/slides/slide20.xml" Id="R5c69708712d441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26de4166f4b42a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1bbfa9586b4930" /><Relationship Type="http://schemas.openxmlformats.org/officeDocument/2006/relationships/notesMaster" Target="/ppt/notesMasters/notesMaster1.xml" Id="R7c075078420c42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a70ae4ff04445b" /><Relationship Type="http://schemas.openxmlformats.org/officeDocument/2006/relationships/notesMaster" Target="/ppt/notesMasters/notesMaster1.xml" Id="R1b052f9dcf1947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7c4da7f8ab43a0" /><Relationship Type="http://schemas.openxmlformats.org/officeDocument/2006/relationships/notesMaster" Target="/ppt/notesMasters/notesMaster1.xml" Id="R6eefc291d9b14d2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8405323d9243d0" /><Relationship Type="http://schemas.openxmlformats.org/officeDocument/2006/relationships/notesMaster" Target="/ppt/notesMasters/notesMaster1.xml" Id="R5eb66472d7a347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a5e661d12b4161" /><Relationship Type="http://schemas.openxmlformats.org/officeDocument/2006/relationships/notesMaster" Target="/ppt/notesMasters/notesMaster1.xml" Id="R94be867765c04a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2c203aaedd403e" /><Relationship Type="http://schemas.openxmlformats.org/officeDocument/2006/relationships/notesMaster" Target="/ppt/notesMasters/notesMaster1.xml" Id="Rd864ea4a24dc40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c4744ea9894e10" /><Relationship Type="http://schemas.openxmlformats.org/officeDocument/2006/relationships/notesMaster" Target="/ppt/notesMasters/notesMaster1.xml" Id="R4386e36100cf47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a4213a75584727" /><Relationship Type="http://schemas.openxmlformats.org/officeDocument/2006/relationships/notesMaster" Target="/ppt/notesMasters/notesMaster1.xml" Id="R4471f732bfd0491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d932db8db64cd7" /><Relationship Type="http://schemas.openxmlformats.org/officeDocument/2006/relationships/notesMaster" Target="/ppt/notesMasters/notesMaster1.xml" Id="Rcd9b8cdcc8e7430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ba14468eeb54828" /><Relationship Type="http://schemas.openxmlformats.org/officeDocument/2006/relationships/notesMaster" Target="/ppt/notesMasters/notesMaster1.xml" Id="Rf29e1a9b4a964f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fc8d4c9fce402e" /><Relationship Type="http://schemas.openxmlformats.org/officeDocument/2006/relationships/notesMaster" Target="/ppt/notesMasters/notesMaster1.xml" Id="R2b15b2c2315049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55f4734d4f2425c" /><Relationship Type="http://schemas.openxmlformats.org/officeDocument/2006/relationships/notesMaster" Target="/ppt/notesMasters/notesMaster1.xml" Id="Rd87ca4c074e94a6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529c8da01249c4" /><Relationship Type="http://schemas.openxmlformats.org/officeDocument/2006/relationships/notesMaster" Target="/ppt/notesMasters/notesMaster1.xml" Id="R5ffe927534c5489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5acf0be38784b3c" /><Relationship Type="http://schemas.openxmlformats.org/officeDocument/2006/relationships/notesMaster" Target="/ppt/notesMasters/notesMaster1.xml" Id="Rc71b162c68ac4b0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e6164f768854399" /><Relationship Type="http://schemas.openxmlformats.org/officeDocument/2006/relationships/notesMaster" Target="/ppt/notesMasters/notesMaster1.xml" Id="R620cfdb9dea54c4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7c79f2114354392" /><Relationship Type="http://schemas.openxmlformats.org/officeDocument/2006/relationships/notesMaster" Target="/ppt/notesMasters/notesMaster1.xml" Id="R2787ef6dc21c426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b7c619579a84ea5" /><Relationship Type="http://schemas.openxmlformats.org/officeDocument/2006/relationships/notesMaster" Target="/ppt/notesMasters/notesMaster1.xml" Id="Rd08300c0abc8479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6f6d10a17604a6e" /><Relationship Type="http://schemas.openxmlformats.org/officeDocument/2006/relationships/notesMaster" Target="/ppt/notesMasters/notesMaster1.xml" Id="R729432f5c6b846f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c200acfc6894415" /><Relationship Type="http://schemas.openxmlformats.org/officeDocument/2006/relationships/notesMaster" Target="/ppt/notesMasters/notesMaster1.xml" Id="Rd7b47eb9f925415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86b1aec3a604264" /><Relationship Type="http://schemas.openxmlformats.org/officeDocument/2006/relationships/notesMaster" Target="/ppt/notesMasters/notesMaster1.xml" Id="R5db795081f1948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【互动提示】看画面，想一想：如果今天的努力只活一天，明天还能帮你吗？</a:t>
            </a:r>
          </a:p>
          <a:p xmlns:a="http://schemas.openxmlformats.org/drawingml/2006/main">
            <a:r>
              <a:t>【教师提示】不解释答案，收集‘会忘、能留下、要再用’等第一反应，明确这不是投资课。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classroom framing and/or original GPT Image visual; no external factual source.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【建议用时】4分钟</a:t>
            </a:r>
          </a:p>
          <a:p xmlns:a="http://schemas.openxmlformats.org/drawingml/2006/main">
            <a:r>
              <a:t>【互动提示】独立回看第二周行动实验；写行动、证据和可复用成果，1人自愿分享。</a:t>
            </a:r>
          </a:p>
          <a:p xmlns:a="http://schemas.openxmlformats.org/drawingml/2006/main">
            <a:r>
              <a:t>【教师提示】追问：如果只剩一个打卡勾，它能否直接成为明天的本金？未完成不等于人格结论。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classroom framing and/or original GPT Image visual; no external factual source.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【互动提示】请学生快速表态：同意，还是保留？</a:t>
            </a:r>
          </a:p>
          <a:p xmlns:a="http://schemas.openxmlformats.org/drawingml/2006/main">
            <a:r>
              <a:t>【教师提示】1.01³⁶⁵＝37.783434…；这是固定倍率思想实验，不代表学习成绩或财富必然增长37.8倍。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https://www.investor.gov/financial-tools-calculators/calculators/compound-interest-calculator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【互动提示】找出算式隐藏的条件，再说现实学习中哪一条不会自动成立。</a:t>
            </a:r>
          </a:p>
          <a:p xmlns:a="http://schemas.openxmlformats.org/drawingml/2006/main">
            <a:r>
              <a:t>【教师提示】用它看机制，不用它预测成绩；学习类比必须保留遗忘、波动、反馈和上限。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https://www.investor.gov/introduction-investing/investing-basics/glossary/compound-interest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【互动提示】口算下一轮，并比较‘取走收益’与‘再投入收益’。</a:t>
            </a:r>
          </a:p>
          <a:p xmlns:a="http://schemas.openxmlformats.org/drawingml/2006/main">
            <a:r>
              <a:t>【教师提示】100→110→121→133.1 假设固定10%、按期复利且不存取，不是实际收益预测。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https://www.consumerfinance.gov/ask-cfpb/how-does-compound-interest-work-en-1683/</a:t>
            </a:r>
          </a:p>
          <a:p xmlns:a="http://schemas.openxmlformats.org/drawingml/2006/main">
            <a:r>
              <a:t>- https://www.investor.gov/introduction-investing/investing-basics/glossary/compound-interest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【互动提示】把四个条件与四个学习例子配对。</a:t>
            </a:r>
          </a:p>
          <a:p xmlns:a="http://schemas.openxmlformats.org/drawingml/2006/main">
            <a:r>
              <a:t>【教师提示】学习时长本身不能证明有效收益；真正关键的是产出、验证和下一次使用。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https://www.investor.gov/introduction-investing/investing-basics/glossary/compound-interest</a:t>
            </a:r>
          </a:p>
          <a:p xmlns:a="http://schemas.openxmlformats.org/drawingml/2006/main">
            <a:r>
              <a:t>- https://www.nationalacademies.org/read/24783/chapter/2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【互动提示】比较：刷100题不订正，与从3道错题中留下规律，谁更可能进入下一轮？</a:t>
            </a:r>
          </a:p>
          <a:p xmlns:a="http://schemas.openxmlformats.org/drawingml/2006/main">
            <a:r>
              <a:t>【教师提示】真正复利的是可再次调用的能力，不是累计的疲惫、页数和时间。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https://www.nationalacademies.org/read/24783/chapter/2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【互动提示】从闭卷解释、举例、新题迁移中选一个可观察行为。</a:t>
            </a:r>
          </a:p>
          <a:p xmlns:a="http://schemas.openxmlformats.org/drawingml/2006/main">
            <a:r>
              <a:t>【教师提示】准确的先前知识可以帮助新学习，错误或僵化的先验知识也可能造成偏差。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https://www.nationalacademies.org/read/24783/chapter/2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【互动提示】给‘诊断—订正—再测—迁移’排序，圈出自己最常缺的一环。</a:t>
            </a:r>
          </a:p>
          <a:p xmlns:a="http://schemas.openxmlformats.org/drawingml/2006/main">
            <a:r>
              <a:t>【教师提示】最能证明方法进入下一轮的证据，是延迟再测或新情境迁移，而不是看懂答案。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https://ies.ed.gov/ncee/wwc/Docs/PracticeGuide/20072004.pdf</a:t>
            </a:r>
          </a:p>
          <a:p xmlns:a="http://schemas.openxmlformats.org/drawingml/2006/main">
            <a:r>
              <a:t>- https://pubmed.ncbi.nlm.nih.gov/40564553/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【互动提示】写下一项自己可以稳定兑现的小约定。</a:t>
            </a:r>
          </a:p>
          <a:p xmlns:a="http://schemas.openxmlformats.org/drawingml/2006/main">
            <a:r>
              <a:t>【教师提示】‘知识、方法、信任账户’是原创课堂模型，不是学习科学标准分类或人格测评。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https://pubmed.ncbi.nlm.nih.gov/35756236/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【互动提示】判断三个例子属于组合效应、普通累积还是复利。</a:t>
            </a:r>
          </a:p>
          <a:p xmlns:a="http://schemas.openxmlformats.org/drawingml/2006/main">
            <a:r>
              <a:t>【教师提示】各科分数相加可形成总分差异，但各科排名、中位数和百分比不能直接相加。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classroom framing and/or original GPT Image visual; no external factual source.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【互动提示】静默看图：如果前期看不见分数上涨，你凭什么继续？</a:t>
            </a:r>
          </a:p>
          <a:p xmlns:a="http://schemas.openxmlformats.org/drawingml/2006/main">
            <a:r>
              <a:t>【教师提示】把‘相信时间’落到过程证据，不承诺平台期之后一定突然跃升。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https://bjorklab.psych.ucla.edu/wp-content/uploads/sites/13/2016/11/soderstorm_ra_learningvsperformance.pdf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【互动提示】把一个近期行动放入‘行动证据—能力变化—分数表现’链条。</a:t>
            </a:r>
          </a:p>
          <a:p xmlns:a="http://schemas.openxmlformats.org/drawingml/2006/main">
            <a:r>
              <a:t>【教师提示】学习与当下表现并不完全等同，单次分数不是长期学习的完美指标。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https://bjorklab.psych.ucla.edu/wp-content/uploads/sites/13/2016/11/soderstorm_ra_learningvsperformance.pdf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【互动提示】选1个过程指标和1个阶段结果指标，写明记录方法。</a:t>
            </a:r>
          </a:p>
          <a:p xmlns:a="http://schemas.openxmlformats.org/drawingml/2006/main">
            <a:r>
              <a:t>【教师提示】过程指标帮助调整，不等于能精确预测成绩。青少年建议每24小时睡8—10小时。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https://www.cdc.gov/physical-activity-education/staying-healthy/sleep.html</a:t>
            </a:r>
          </a:p>
          <a:p xmlns:a="http://schemas.openxmlformats.org/drawingml/2006/main">
            <a:r>
              <a:t>- https://bjorklab.psych.ucla.edu/wp-content/uploads/sites/13/2016/11/soderstorm_ra_learningvsperformance.pdf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【互动提示】写一个2分钟以内的重启动作。</a:t>
            </a:r>
          </a:p>
          <a:p xmlns:a="http://schemas.openxmlformats.org/drawingml/2006/main">
            <a:r>
              <a:t>【教师提示】重新唤起旧知识通常比初学容易；间隔复习总体有利，但效果会随材料和情境变化。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https://ies.ed.gov/ncee/wwc/Docs/PracticeGuide/20072004.pdf</a:t>
            </a:r>
          </a:p>
          <a:p xmlns:a="http://schemas.openxmlformats.org/drawingml/2006/main">
            <a:r>
              <a:t>- https://pubmed.ncbi.nlm.nih.gov/40564553/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【互动提示】圈出一个负向循环和最低成本的切断点。</a:t>
            </a:r>
          </a:p>
          <a:p xmlns:a="http://schemas.openxmlformats.org/drawingml/2006/main">
            <a:r>
              <a:t>【教师提示】‘负向积累’是课堂类比。睡眠是影响学习状态的重要因素之一，不作分数预测。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https://www.cdc.gov/physical-activity-education/staying-healthy/sleep.html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【互动提示】先独立选择，再与同桌用‘选择＋证据’交流；追问A怎样改造。</a:t>
            </a:r>
          </a:p>
          <a:p xmlns:a="http://schemas.openxmlformats.org/drawingml/2006/main">
            <a:r>
              <a:t>【教师提示】若目标是隔天或隔周仍能使用，闭卷提取并核对修正通常比单纯反复阅读更利于长期保持；即时测验并非总是如此。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https://journals.sagepub.com/doi/10.1111/j.1467-9280.2006.01693.x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【互动提示】完成三个账户自检，圈定未来14天的主账户。</a:t>
            </a:r>
          </a:p>
          <a:p xmlns:a="http://schemas.openxmlformats.org/drawingml/2006/main">
            <a:r>
              <a:t>【教师提示】账户不是给人贴标签；它只帮助选择一个当前最有杠杆的小切口。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https://onlinelibrary.wiley.com/doi/abs/10.1002/ejsp.674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【建议用时】4分钟</a:t>
            </a:r>
          </a:p>
          <a:p xmlns:a="http://schemas.openxmlformats.org/drawingml/2006/main">
            <a:r>
              <a:t>【互动提示】约2.5分钟书写、1分钟同桌互检、最后修改一处。</a:t>
            </a:r>
          </a:p>
          <a:p xmlns:a="http://schemas.openxmlformats.org/drawingml/2006/main">
            <a:r>
              <a:t>【教师提示】示范触发—行动—产出—再使用—重启—证据；21天只是观察周期，不是习惯形成保证。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https://onlinelibrary.wiley.com/doi/abs/10.1002/ejsp.674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【互动提示】邀请1人读出自己的循环，最后齐读核心命题。</a:t>
            </a:r>
          </a:p>
          <a:p xmlns:a="http://schemas.openxmlformats.org/drawingml/2006/main">
            <a:r>
              <a:t>【教师提示】高中三年不必等待某天突然变强；先让今天能够帮助明天。</a:t>
            </a:r>
          </a:p>
          <a:p xmlns:a="http://schemas.openxmlformats.org/drawingml/2006/main">
            <a:r>
              <a:t>【边界提醒】本课借用复利结构讨论长期学习，不提供任何投资产品建议。现实投资收益并不固定，可能发生亏损；21天只是观察窗口，不保证形成习惯或成绩跃升。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https://www.investor.gov/additional-resources/information/youth/teachers-classroom-resources/risk-and-return</a:t>
            </a:r>
          </a:p>
          <a:p xmlns:a="http://schemas.openxmlformats.org/drawingml/2006/main">
            <a:r>
              <a:t>- https://www.consumerfinance.gov/consumer-tools/money-as-you-grow/teen-young-adult/explore-planning/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44adbdbd6440f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ad939ae7a541f3" /><Relationship Type="http://schemas.openxmlformats.org/officeDocument/2006/relationships/slideLayout" Target="/ppt/slideLayouts/slideLayout1.xml" Id="Ra27464ffdfbf4b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7464ffdfbf4b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39c7a4106495f" /><Relationship Type="http://schemas.openxmlformats.org/officeDocument/2006/relationships/image" Target="/ppt/media/image.png" Id="R0521de21e26b4242" /><Relationship Type="http://schemas.openxmlformats.org/officeDocument/2006/relationships/image" Target="/ppt/media/image2.png" Id="R476b49fe74c740ff" /><Relationship Type="http://schemas.openxmlformats.org/officeDocument/2006/relationships/image" Target="/ppt/media/image.jpeg" Id="R096d38df78974cf4" /><Relationship Type="http://schemas.openxmlformats.org/officeDocument/2006/relationships/image" Target="/ppt/media/image3.png" Id="R1f4b957841ee4d03" /><Relationship Type="http://schemas.openxmlformats.org/officeDocument/2006/relationships/image" Target="/ppt/media/image2.jpeg" Id="R114b68eac8ba4fa6" /><Relationship Type="http://schemas.openxmlformats.org/officeDocument/2006/relationships/notesSlide" Target="/ppt/notesSlides/notesSlide1.xml" Id="R9c2eec6262b24d0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932df204da422a" /><Relationship Type="http://schemas.openxmlformats.org/officeDocument/2006/relationships/notesSlide" Target="/ppt/notesSlides/notesSlide2.xml" Id="Rb7e068182f0d4a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e9575506034015" /><Relationship Type="http://schemas.openxmlformats.org/officeDocument/2006/relationships/image" Target="/ppt/media/image3.jpeg" Id="R1ba014c3d81e4fa2" /><Relationship Type="http://schemas.openxmlformats.org/officeDocument/2006/relationships/image" Target="/ppt/media/image4.png" Id="R32bb9e0c455b4d80" /><Relationship Type="http://schemas.openxmlformats.org/officeDocument/2006/relationships/notesSlide" Target="/ppt/notesSlides/notesSlide3.xml" Id="R0bb3c63dbddd45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754ff17e54ef0" /><Relationship Type="http://schemas.openxmlformats.org/officeDocument/2006/relationships/notesSlide" Target="/ppt/notesSlides/notesSlide4.xml" Id="Re8f431ea32404fb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ae043dba5491b" /><Relationship Type="http://schemas.openxmlformats.org/officeDocument/2006/relationships/notesSlide" Target="/ppt/notesSlides/notesSlide5.xml" Id="Ra503de7811cb4f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07f92b86474881" /><Relationship Type="http://schemas.openxmlformats.org/officeDocument/2006/relationships/notesSlide" Target="/ppt/notesSlides/notesSlide6.xml" Id="R9dae5955977d47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0704e3b8374c3e" /><Relationship Type="http://schemas.openxmlformats.org/officeDocument/2006/relationships/image" Target="/ppt/media/image5.png" Id="R3301c7ebe0324af6" /><Relationship Type="http://schemas.openxmlformats.org/officeDocument/2006/relationships/image" Target="/ppt/media/image6.png" Id="Re132ca4a0eb14816" /><Relationship Type="http://schemas.openxmlformats.org/officeDocument/2006/relationships/notesSlide" Target="/ppt/notesSlides/notesSlide7.xml" Id="R5eaca921a70144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74c4e9ee0f4146" /><Relationship Type="http://schemas.openxmlformats.org/officeDocument/2006/relationships/notesSlide" Target="/ppt/notesSlides/notesSlide8.xml" Id="Ra54ddfc5460c4e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08cf1b48b4aef" /><Relationship Type="http://schemas.openxmlformats.org/officeDocument/2006/relationships/notesSlide" Target="/ppt/notesSlides/notesSlide9.xml" Id="R140eda26ea004f5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c36749de03471d" /><Relationship Type="http://schemas.openxmlformats.org/officeDocument/2006/relationships/notesSlide" Target="/ppt/notesSlides/notesSlide10.xml" Id="Rcbae37ffc2e54a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06e56e02104fdc" /><Relationship Type="http://schemas.openxmlformats.org/officeDocument/2006/relationships/notesSlide" Target="/ppt/notesSlides/notesSlide11.xml" Id="R94b0a41ff9a347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1413d156784f96" /><Relationship Type="http://schemas.openxmlformats.org/officeDocument/2006/relationships/image" Target="/ppt/media/image3.jpeg" Id="R17a019adf6cf4578" /><Relationship Type="http://schemas.openxmlformats.org/officeDocument/2006/relationships/image" Target="/ppt/media/image7.png" Id="R4d67d3f448fe4903" /><Relationship Type="http://schemas.openxmlformats.org/officeDocument/2006/relationships/notesSlide" Target="/ppt/notesSlides/notesSlide12.xml" Id="R710ef1f9e5e3491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f7132a8f764778" /><Relationship Type="http://schemas.openxmlformats.org/officeDocument/2006/relationships/notesSlide" Target="/ppt/notesSlides/notesSlide13.xml" Id="R0dc76c2823e645f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bfebd5a0844a70" /><Relationship Type="http://schemas.openxmlformats.org/officeDocument/2006/relationships/notesSlide" Target="/ppt/notesSlides/notesSlide14.xml" Id="Rc588b62e41574fe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33058bb79a4e32" /><Relationship Type="http://schemas.openxmlformats.org/officeDocument/2006/relationships/notesSlide" Target="/ppt/notesSlides/notesSlide15.xml" Id="R91b2778153644a5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78ac850f840ec" /><Relationship Type="http://schemas.openxmlformats.org/officeDocument/2006/relationships/notesSlide" Target="/ppt/notesSlides/notesSlide16.xml" Id="R255667f100fb4e4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f189a7b07f4844" /><Relationship Type="http://schemas.openxmlformats.org/officeDocument/2006/relationships/notesSlide" Target="/ppt/notesSlides/notesSlide17.xml" Id="R29417c35add842f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7362b165114d94" /><Relationship Type="http://schemas.openxmlformats.org/officeDocument/2006/relationships/notesSlide" Target="/ppt/notesSlides/notesSlide18.xml" Id="Rd03bab353d4849d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96072c4aa42de" /><Relationship Type="http://schemas.openxmlformats.org/officeDocument/2006/relationships/notesSlide" Target="/ppt/notesSlides/notesSlide19.xml" Id="Rcc815a3c05f74ba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aced7cdd0e4fc1" /><Relationship Type="http://schemas.openxmlformats.org/officeDocument/2006/relationships/image" Target="/ppt/media/image.png" Id="R17f83f94636a4a38" /><Relationship Type="http://schemas.openxmlformats.org/officeDocument/2006/relationships/image" Target="/ppt/media/image8.png" Id="R437dfc8027044df7" /><Relationship Type="http://schemas.openxmlformats.org/officeDocument/2006/relationships/notesSlide" Target="/ppt/notesSlides/notesSlide20.xml" Id="R17d52e8f7f9548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21de21e26b424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6b49fe74c740ff"/>
          <a:srcRect xmlns:a="http://schemas.openxmlformats.org/drawingml/2006/main" l="0" t="27" r="0" b="27"/>
          <a:stretch xmlns:a="http://schemas.openxmlformats.org/drawingml/2006/main"/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5B1A5-A238-40DF-A4CD-C77150E2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67428-5627-462B-83B4-7F64BAE5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90625"/>
            <a:ext cx="64770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把今天投入明天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——复利与长期主义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4A42E-427F-4C22-A79D-1EFFEB59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0375"/>
            <a:ext cx="781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12983-D2BB-4FDE-8B9B-FEBD7345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619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今天有效的成果，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能不能成为明天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继续增长的本金？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446E7-91FF-4DD2-8B19-1775594A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00700"/>
            <a:ext cx="352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D8F03A"/>
                </a:solidFill>
              </a:defRPr>
            </a:pPr>
            <a:r>
              <a:rPr sz="2025" b="1">
                <a:solidFill>
                  <a:srgbClr val="D8F03A"/>
                </a:solidFill>
              </a:rPr>
              <a:t>XX中学｜第三周班会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E1A04-F1A2-4568-997D-B887DF0A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429250"/>
            <a:ext cx="12192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0D"/>
          </a:solidFill>
          <a:ln xmlns:a="http://schemas.openxmlformats.org/drawingml/2006/main" w="0">
            <a:solidFill>
              <a:srgbClr val="08110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D8F011-75EB-4D2B-A5E7-F1393733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19750"/>
            <a:ext cx="476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solidFill>
              <a:srgbClr val="D8F03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4D8263-2EF9-4883-B387-304A297D5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91200"/>
            <a:ext cx="1809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D8F03A"/>
                </a:solidFill>
              </a:defRPr>
            </a:pPr>
            <a:r>
              <a:rPr sz="1350" b="1">
                <a:solidFill>
                  <a:srgbClr val="D8F03A"/>
                </a:solidFill>
              </a:rPr>
              <a:t>XX中学｜第三周班会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6D7F71-0EF2-441B-9A30-A8C9B21F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1055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关注与交流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026FDE-CE15-44B9-855D-9C28D0BB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5676900"/>
            <a:ext cx="762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6d38df78974cf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47975" y="57245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AA4E41-4B1E-4A43-97CC-2CB313D9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73405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微信公众号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27800-EB5E-440F-87DC-D92A8B95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53125"/>
            <a:ext cx="1428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爱上生物课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693CE-A211-416B-8DD2-491124A18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2103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C7D0CA"/>
                </a:solidFill>
              </a:defRPr>
            </a:pPr>
            <a:r>
              <a:rPr sz="825" b="0">
                <a:solidFill>
                  <a:srgbClr val="C7D0CA"/>
                </a:solidFill>
              </a:rPr>
              <a:t>班会资源与产品动态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806DFF-BA5E-45D4-9846-FB54813A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676900"/>
            <a:ext cx="762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4b957841ee4d0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76925" y="57245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1FBB24-C040-409A-B4DE-58F8C3EC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73405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抖音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A2510B-7C6B-449D-9667-EFDB3B10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953125"/>
            <a:ext cx="1428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金老师教生物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B5D585-8A21-40E7-8C3C-51650661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62103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C7D0CA"/>
                </a:solidFill>
              </a:defRPr>
            </a:pPr>
            <a:r>
              <a:rPr sz="825" b="0">
                <a:solidFill>
                  <a:srgbClr val="C7D0CA"/>
                </a:solidFill>
              </a:rPr>
              <a:t>抖音号 24163017181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1FC7C1-522B-4393-8E59-BB3905A96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676900"/>
            <a:ext cx="762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5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b68eac8ba4fa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5875" y="57245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98AD69-842E-4527-B078-CEFAE1520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73405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小红书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539DB3-0F28-4952-BC58-69ED907A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953125"/>
            <a:ext cx="1428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金老师教生物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393086-044E-4EB2-8FDB-CBCD8699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62103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0">
                <a:solidFill>
                  <a:srgbClr val="C7D0CA"/>
                </a:solidFill>
              </a:defRPr>
            </a:pPr>
            <a:r>
              <a:rPr sz="825" b="0">
                <a:solidFill>
                  <a:srgbClr val="C7D0CA"/>
                </a:solidFill>
              </a:rPr>
              <a:t>小红书号 95640978447</a:t>
            </a:r>
          </a:p>
        </p:txBody>
      </p:sp>
    </p:spTree>
    <p:extLst>
      <p:ext uri="{BB962C8B-B14F-4D97-AF65-F5344CB8AC3E}">
        <p14:creationId xmlns:p14="http://schemas.microsoft.com/office/powerpoint/2010/main" val="91368830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0A52F5-C789-4D1E-845D-DAD89E97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8E3B9-6B1F-4DE6-BB08-6749C788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983C5-16BD-4EFC-89B9-87F8199B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01 / 回看证据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4A120-3424-4519-B720-DDEE866B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前 7 天，你留下了什么？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84535E-9008-4CB3-AC9B-1D5B0AB4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26CA6-B55D-4F0E-9C9B-EA707C29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857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5716B"/>
                </a:solidFill>
              </a:defRPr>
            </a:pPr>
            <a:r>
              <a:rPr sz="1875" b="0">
                <a:solidFill>
                  <a:srgbClr val="65716B"/>
                </a:solidFill>
              </a:rPr>
              <a:t>先不数打卡天数。回看一项具体行动：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65716B"/>
                </a:solidFill>
              </a:defRPr>
            </a:pPr>
            <a:r>
              <a:rPr sz="1875" b="0">
                <a:solidFill>
                  <a:srgbClr val="65716B"/>
                </a:solidFill>
              </a:rPr>
              <a:t>什么被留下、今天还能不能再次使用？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E3EF72-E4FB-4803-A1CE-4E974092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80000">
            <a:off x="781050" y="3333750"/>
            <a:ext cx="2762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002D9-B8E2-4975-8C1E-58557007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2247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重复过的行动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8D5F4B-49BC-4A0E-80A5-B48DE4CC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4210050" y="3333750"/>
            <a:ext cx="2762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DE961-B9E2-4735-8D99-00AC36A9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62350"/>
            <a:ext cx="2247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留下的产出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23E1E2-D684-42F0-A4EA-FB788516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7639050" y="3333750"/>
            <a:ext cx="3143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BF866-E678-46AA-938D-242D7E28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562350"/>
            <a:ext cx="2628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能再次使用的东西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7393A-DE3F-405E-AA89-9E369359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876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6A4B"/>
                </a:solidFill>
              </a:defRPr>
            </a:pPr>
            <a:r>
              <a:rPr sz="1350" b="1">
                <a:solidFill>
                  <a:srgbClr val="1F6A4B"/>
                </a:solidFill>
              </a:rPr>
              <a:t>看证据，不凭感觉；没有记录，也是一条真实数据。</a:t>
            </a:r>
          </a:p>
        </p:txBody>
      </p:sp>
    </p:spTree>
    <p:extLst>
      <p:ext uri="{BB962C8B-B14F-4D97-AF65-F5344CB8AC3E}">
        <p14:creationId xmlns:p14="http://schemas.microsoft.com/office/powerpoint/2010/main" val="21474756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014c3d81e4fa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b9e0c455b4d8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C83D1-2F77-4B21-B213-24532908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AAD09-EFBD-4087-974B-6FE70C38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85800"/>
            <a:ext cx="6381750" cy="48768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05465-8009-4343-8301-A688D09D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95400"/>
            <a:ext cx="5619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1.01³⁶⁵</a:t>
            </a:r>
          </a:p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≈ 37.8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E48232-D52C-46C1-AA06-D4EF6E1A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717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每天只多 1%，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一年后真的会这样吗？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3685B-E421-4D4C-83EF-9BE71DAA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76650"/>
            <a:ext cx="742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C0F2E-246E-4864-8D9E-2185B634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76700"/>
            <a:ext cx="333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先问：增长能不能进入下一轮？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算式是真的，现实条件不会自动成立。</a:t>
            </a:r>
          </a:p>
        </p:txBody>
      </p:sp>
    </p:spTree>
    <p:extLst>
      <p:ext uri="{BB962C8B-B14F-4D97-AF65-F5344CB8AC3E}">
        <p14:creationId xmlns:p14="http://schemas.microsoft.com/office/powerpoint/2010/main" val="164307288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8AA3C-8C61-40AF-A414-18B64FFE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64FDE-FEF4-460E-9CCE-0A06ADA5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E80E6-9012-40D1-9B37-D5D3D45A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02 / 先校准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C53DA-20FC-468A-A61A-95428CE3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数学是真的，类比需要条件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8E068-4D81-4146-922E-E42A7360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AEE4A2-47DA-434E-88FD-1959A339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6858000" cy="3028950"/>
          </a:xfrm>
          <a:prstGeom xmlns:a="http://schemas.openxmlformats.org/drawingml/2006/main" prst="roundRect">
            <a:avLst>
              <a:gd name="adj" fmla="val 37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E62BB2-29F5-435D-ADC5-EC30DB94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4792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固定倍率、连续相乘、结果保留；现实学习不会自动满足。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6B1E8-8390-48FD-A27E-46640F3C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76625"/>
            <a:ext cx="542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数学：固定倍率｜连续相乘｜结果保留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学习：会遗忘｜会波动｜需要反馈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类比：只看机制，不预测成绩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结论：方法失效时必须调整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B9916-209E-42F0-8585-7C45AEDC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038350"/>
            <a:ext cx="2876550" cy="3028950"/>
          </a:xfrm>
          <a:prstGeom xmlns:a="http://schemas.openxmlformats.org/drawingml/2006/main" prst="roundRect">
            <a:avLst>
              <a:gd name="adj" fmla="val 3974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48263-0C10-4BF9-8238-AA621ECF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52700"/>
            <a:ext cx="2190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思想实验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不是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成绩承诺</a:t>
            </a:r>
          </a:p>
        </p:txBody>
      </p:sp>
    </p:spTree>
    <p:extLst>
      <p:ext uri="{BB962C8B-B14F-4D97-AF65-F5344CB8AC3E}">
        <p14:creationId xmlns:p14="http://schemas.microsoft.com/office/powerpoint/2010/main" val="140021375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780C5-885C-4D06-A0AD-EA930308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476A6-ECBF-45D8-9E4D-460C881B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85D04-729D-40ED-A992-A067663F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03 / 看懂复利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2CE9B-EB0A-42A3-86BA-A6D0D730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100 为什么会变成 133.1？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2AD6DA-1CE0-4C74-BF43-06FAF2C2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9337D-A498-46E6-A6C7-54F5F49A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假设每轮收益固定 10%，并把全部收益投入下一轮。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8D0F3-B80B-4F78-9DA0-5FB9608D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CDC66-D358-4F53-9300-16AA3364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第 0 轮｜100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63A36-05F2-4773-80F5-9AA1009D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最初本金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8270C-E730-4BDF-9723-BF7163D2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2633F-A4E5-4CBF-A836-E36EB0A1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第 1 轮｜110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2A4F0-8947-4BAC-97A1-914EF0C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100 × 1.10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FEC9D-ABE2-4046-9797-7522E0CD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08467-A5FC-432C-86EA-D63EC2AD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第 2 轮｜121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2D8BA-B860-4017-BCD8-BEF879A8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110 × 1.10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A311A-A12B-40DC-BF4D-44319BAB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10F7A-8034-4029-B07E-5FE09BF9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第 3 轮｜133.1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DB3E4-CC81-48D3-A7A4-181E8382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上一轮结果，再次成为本金</a:t>
            </a:r>
          </a:p>
        </p:txBody>
      </p:sp>
    </p:spTree>
    <p:extLst>
      <p:ext uri="{BB962C8B-B14F-4D97-AF65-F5344CB8AC3E}">
        <p14:creationId xmlns:p14="http://schemas.microsoft.com/office/powerpoint/2010/main" val="143719004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780C5-885C-4D06-A0AD-EA930308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476A6-ECBF-45D8-9E4D-460C881B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85D04-729D-40ED-A992-A067663F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复利四条件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2CE9B-EB0A-42A3-86BA-A6D0D730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复利成立，四件事缺一不可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2AD6DA-1CE0-4C74-BF43-06FAF2C2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9337D-A498-46E6-A6C7-54F5F49A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这是本课理解学习类比的四项条件，不是金融学统一定义。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8D0F3-B80B-4F78-9DA0-5FB9608D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CDC66-D358-4F53-9300-16AA3364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本金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63A36-05F2-4773-80F5-9AA1009D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已经拥有、能继续调用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8270C-E730-4BDF-9723-BF7163D2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2633F-A4E5-4CBF-A836-E36EB0A1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有效收益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2A4F0-8947-4BAC-97A1-914EF0C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产出经过提取与反馈检验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FEC9D-ABE2-4046-9797-7522E0CD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08467-A5FC-432C-86EA-D63EC2AD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再投入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2D8BA-B860-4017-BCD8-BEF879A8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下一次再用、再测、再迁移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A311A-A12B-40DC-BF4D-44319BAB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10F7A-8034-4029-B07E-5FE09BF9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时间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DB3E4-CC81-48D3-A7A4-181E8382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有间隔地重复与修正</a:t>
            </a:r>
          </a:p>
        </p:txBody>
      </p:sp>
    </p:spTree>
    <p:extLst>
      <p:ext uri="{BB962C8B-B14F-4D97-AF65-F5344CB8AC3E}">
        <p14:creationId xmlns:p14="http://schemas.microsoft.com/office/powerpoint/2010/main" val="14371900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01c7ebe0324af6"/>
          <a:srcRect xmlns:a="http://schemas.openxmlformats.org/drawingml/2006/main" l="25847" t="0" r="258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32ca4a0eb14816"/>
          <a:srcRect xmlns:a="http://schemas.openxmlformats.org/drawingml/2006/main" l="25847" t="0" r="25847" b="0"/>
          <a:stretch xmlns:a="http://schemas.openxmlformats.org/drawingml/2006/main"/>
        </p:blipFill>
        <p:spPr>
          <a:xfrm xmlns:a="http://schemas.openxmlformats.org/drawingml/2006/main" flipH="0" flipV="0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E6BD8-6E9D-4F1C-9792-3BE5B6A1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705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F4E89-F162-406F-A62F-C6E40F6D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6A4B"/>
                </a:solidFill>
              </a:defRPr>
            </a:pPr>
            <a:r>
              <a:rPr sz="1200" b="1">
                <a:solidFill>
                  <a:srgbClr val="1F6A4B"/>
                </a:solidFill>
              </a:rPr>
              <a:t>04 / 学习里的本金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DF243-32A2-4CEF-A176-623E222D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学习里真正复利的，</a:t>
            </a:r>
          </a:p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是可再次调用的能力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275CF-1C0C-4982-AD8C-1EDB1A74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80556F-3341-4E54-8D4A-AB1CE2A6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分数不是本金，能力才是。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做过的任务，要能提取、检验并再次使用。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93ACA-1F9C-4EA0-B111-FABDEDA1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685800" y="41148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CA84F-D47E-403E-9D95-1EE16B9A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434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今天学会了什么？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64650-31DA-45EB-9106-2D173D96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71550" y="51816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0ECFA-108F-46B2-BDFD-DE5F19AE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4102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明天在哪里再用一次？</a:t>
            </a:r>
          </a:p>
        </p:txBody>
      </p:sp>
    </p:spTree>
    <p:extLst>
      <p:ext uri="{BB962C8B-B14F-4D97-AF65-F5344CB8AC3E}">
        <p14:creationId xmlns:p14="http://schemas.microsoft.com/office/powerpoint/2010/main" val="74489198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279ED-C4D3-42A8-A264-9EE5F15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CC532-8200-4ACD-AFEE-827C9223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7EAF6-EFD3-429D-84DA-503E25B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05 / 知识账户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08579-C47F-4FD4-A8BF-DB35D2CF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旧知识，怎样帮助理解新知识？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299D3-A449-4EFE-B4AE-9009842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0956C-2BEF-4495-9B4E-7C9420C2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9BFF-9A4F-4480-954B-DABB5585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记住概念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CB8E4-C113-4F0C-8741-22A87A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526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不看资料，也能说得清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326A6-5975-4D46-8FD6-E295105F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907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提取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E75E-D162-4410-8FF5-CEC5524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6A776-B09D-416B-96E0-EE8DFEB5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连接旧知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FE0A-8099-447B-9543-19535CC9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813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用旧知识解释新知识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50E6F-F25B-45A3-8FFB-B39757E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194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连接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D585-ED51-4FD2-9393-0D364E05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EEAE2-DC1E-4879-8959-391DD90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0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迁移情境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A02B-035C-477D-BFF4-39A572F6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100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换题、换情境仍能使用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5EAAE-456E-4495-9C4B-D54FE618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4481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48944-6F2C-42F2-A83F-54CD2106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F6A4B"/>
                </a:solidFill>
              </a:defRPr>
            </a:pPr>
            <a:r>
              <a:rPr sz="1500" b="1">
                <a:solidFill>
                  <a:srgbClr val="1F6A4B"/>
                </a:solidFill>
              </a:rPr>
              <a:t>被提取、被检验、被修正的知识，才真正进入账户。</a:t>
            </a:r>
          </a:p>
        </p:txBody>
      </p:sp>
    </p:spTree>
    <p:extLst>
      <p:ext uri="{BB962C8B-B14F-4D97-AF65-F5344CB8AC3E}">
        <p14:creationId xmlns:p14="http://schemas.microsoft.com/office/powerpoint/2010/main" val="3023126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780C5-885C-4D06-A0AD-EA930308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476A6-ECBF-45D8-9E4D-460C881B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85D04-729D-40ED-A992-A067663F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06 / 方法账户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2CE9B-EB0A-42A3-86BA-A6D0D730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把一次错误，变成下一次的路径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2AD6DA-1CE0-4C74-BF43-06FAF2C2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9337D-A498-46E6-A6C7-54F5F49A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不是错题本越厚，而是反馈回路越来越短。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8D0F3-B80B-4F78-9DA0-5FB9608D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CDC66-D358-4F53-9300-16AA3364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诊断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63A36-05F2-4773-80F5-9AA1009D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定位概念、审题、计算哪一环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8270C-E730-4BDF-9723-BF7163D2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2633F-A4E5-4CBF-A836-E36EB0A1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订正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2A4F0-8947-4BAC-97A1-914EF0C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解释正确路径，不只是抄答案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FEC9D-ABE2-4046-9797-7522E0CD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08467-A5FC-432C-86EA-D63EC2AD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再测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2D8BA-B860-4017-BCD8-BEF879A8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隔一段时间，闭卷再做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A311A-A12B-40DC-BF4D-44319BAB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10F7A-8034-4029-B07E-5FE09BF9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DB3E4-CC81-48D3-A7A4-181E8382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换题或新情境，继续使用</a:t>
            </a:r>
          </a:p>
        </p:txBody>
      </p:sp>
    </p:spTree>
    <p:extLst>
      <p:ext uri="{BB962C8B-B14F-4D97-AF65-F5344CB8AC3E}">
        <p14:creationId xmlns:p14="http://schemas.microsoft.com/office/powerpoint/2010/main" val="143719004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279ED-C4D3-42A8-A264-9EE5F15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CC532-8200-4ACD-AFEE-827C9223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7EAF6-EFD3-429D-84DA-503E25B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07 / 信任账户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08579-C47F-4FD4-A8BF-DB35D2CF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稳定情境与重复行动，可能让启动更容易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299D3-A449-4EFE-B4AE-9009842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0956C-2BEF-4495-9B4E-7C9420C2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9BFF-9A4F-4480-954B-DABB5585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给自己小承诺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CB8E4-C113-4F0C-8741-22A87A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526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触发一出现，只做最小动作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326A6-5975-4D46-8FD6-E295105F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907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可开始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E75E-D162-4410-8FF5-CEC5524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6A776-B09D-416B-96E0-EE8DFEB5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按约定留下产出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FE0A-8099-447B-9543-19535CC9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813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不是只打卡，而是看得见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50E6F-F25B-45A3-8FFB-B39757E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194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可验证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D585-ED51-4FD2-9393-0D364E05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EEAE2-DC1E-4879-8959-391DD90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0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中断后尽快重启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A02B-035C-477D-BFF4-39A572F6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100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不补偿性熬夜，不宣判失败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5EAAE-456E-4495-9C4B-D54FE618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4481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可恢复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48944-6F2C-42F2-A83F-54CD2106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F6A4B"/>
                </a:solidFill>
              </a:defRPr>
            </a:pPr>
            <a:r>
              <a:rPr sz="1500" b="1">
                <a:solidFill>
                  <a:srgbClr val="1F6A4B"/>
                </a:solidFill>
              </a:rPr>
              <a:t>信任不是口号，而是一次次兑现之后形成的可预测性。</a:t>
            </a:r>
          </a:p>
        </p:txBody>
      </p:sp>
    </p:spTree>
    <p:extLst>
      <p:ext uri="{BB962C8B-B14F-4D97-AF65-F5344CB8AC3E}">
        <p14:creationId xmlns:p14="http://schemas.microsoft.com/office/powerpoint/2010/main" val="3023126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A570C-7772-4299-8A3C-C2D1AB5C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FDF62-244C-489C-BFCA-B185125A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AF0D7-C650-41B0-97D7-2C217E4F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08 / 先区分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9DF24-631E-4EF0-AD9F-CAE046B3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多学科的小优势，是组合效应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D41D8-B0F4-4145-BC2B-73CCA7C8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FE7C2-BAAA-4414-B443-FAAEFA21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20F6A-187A-4113-B8B8-47A41BE2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2C9EB-BE3D-46E9-B25F-75FA23E8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＋1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7C07C-1821-491F-AC4E-5FF9DD7F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语文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BB2E9C-EF2C-4D35-95D9-3A80C3FD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一科多一点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汇入总分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4BFD2-272A-44EE-9DA7-9A7EFECD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11688-5617-4B72-BE55-D2A63844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9F796-D4F4-4BCB-9AFF-6CEF5340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＋1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F78A3-0BD8-41AC-9A8C-EDC53506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数学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46CC2-F30A-485B-B577-662E1EB7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一科多一点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汇入总分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9E1F3-4FD4-49CE-BEFC-F97F9B45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EED3D1-BD5C-4DFE-81D0-E2E0FC7A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9DEC81-740C-41D5-A2F7-791845C7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＋1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0C30E1-4233-46E6-9CA4-ADBAC983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英语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FCA43-8CDA-4B09-B798-8156F70A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一科多一点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汇入总分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A5A01-212A-4ABE-8522-5D2D5B48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F6A4B"/>
                </a:solidFill>
              </a:defRPr>
            </a:pPr>
            <a:r>
              <a:rPr sz="1425" b="1">
                <a:solidFill>
                  <a:srgbClr val="1F6A4B"/>
                </a:solidFill>
              </a:rPr>
              <a:t>总分优势来自相加；复利发生在‘结果再次成为本金’。</a:t>
            </a:r>
          </a:p>
        </p:txBody>
      </p:sp>
    </p:spTree>
    <p:extLst>
      <p:ext uri="{BB962C8B-B14F-4D97-AF65-F5344CB8AC3E}">
        <p14:creationId xmlns:p14="http://schemas.microsoft.com/office/powerpoint/2010/main" val="20710171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019adf6cf457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7d3f448fe4903"/>
          <a:srcRect xmlns:a="http://schemas.openxmlformats.org/drawingml/2006/main" l="0" t="27" r="0" b="27"/>
          <a:stretch xmlns:a="http://schemas.openxmlformats.org/drawingml/2006/main"/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C83D1-2F77-4B21-B213-24532908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AAD09-EFBD-4087-974B-6FE70C38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85800"/>
            <a:ext cx="6381750" cy="48768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05465-8009-4343-8301-A688D09D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95400"/>
            <a:ext cx="5619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复利最慢的时候，</a:t>
            </a:r>
          </a:p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最考验对时间的信任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E48232-D52C-46C1-AA06-D4EF6E1A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717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早期先看见过程变稳，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分数通常更晚。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3685B-E421-4D4C-83EF-9BE71DAA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76650"/>
            <a:ext cx="742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C0F2E-246E-4864-8D9E-2185B634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76700"/>
            <a:ext cx="333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不是盲熬。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用证据等待，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用反馈调整。</a:t>
            </a:r>
          </a:p>
        </p:txBody>
      </p:sp>
    </p:spTree>
    <p:extLst>
      <p:ext uri="{BB962C8B-B14F-4D97-AF65-F5344CB8AC3E}">
        <p14:creationId xmlns:p14="http://schemas.microsoft.com/office/powerpoint/2010/main" val="164307288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279ED-C4D3-42A8-A264-9EE5F15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CC532-8200-4ACD-AFEE-827C9223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7EAF6-EFD3-429D-84DA-503E25B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09 / 时间差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08579-C47F-4FD4-A8BF-DB35D2CF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成绩没动，不等于什么都没发生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299D3-A449-4EFE-B4AE-9009842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0956C-2BEF-4495-9B4E-7C9420C2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9BFF-9A4F-4480-954B-DABB5585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行动证据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CB8E4-C113-4F0C-8741-22A87A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526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今天留下闭卷输出、订正、再测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326A6-5975-4D46-8FD6-E295105F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907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现在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E75E-D162-4410-8FF5-CEC5524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6A776-B09D-416B-96E0-EE8DFEB5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能力变化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FE0A-8099-447B-9543-19535CC9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813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回忆更准，错误更早被发现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50E6F-F25B-45A3-8FFB-B39757E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194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随后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D585-ED51-4FD2-9393-0D364E05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EEAE2-DC1E-4879-8959-391DD90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0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分数表现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A02B-035C-477D-BFF4-39A572F6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100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考试覆盖、状态与难度共同影响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5EAAE-456E-4495-9C4B-D54FE618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4481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更晚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48944-6F2C-42F2-A83F-54CD2106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F6A4B"/>
                </a:solidFill>
              </a:defRPr>
            </a:pPr>
            <a:r>
              <a:rPr sz="1500" b="1">
                <a:solidFill>
                  <a:srgbClr val="1F6A4B"/>
                </a:solidFill>
              </a:rPr>
              <a:t>平台期不保证跃升；过程证据决定继续还是调整。</a:t>
            </a:r>
          </a:p>
        </p:txBody>
      </p:sp>
    </p:spTree>
    <p:extLst>
      <p:ext uri="{BB962C8B-B14F-4D97-AF65-F5344CB8AC3E}">
        <p14:creationId xmlns:p14="http://schemas.microsoft.com/office/powerpoint/2010/main" val="3023126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780C5-885C-4D06-A0AD-EA930308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476A6-ECBF-45D8-9E4D-460C881B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85D04-729D-40ED-A992-A067663F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10 / 领先指标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2CE9B-EB0A-42A3-86BA-A6D0D730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别只盯分数，先看四个过程指标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2AD6DA-1CE0-4C74-BF43-06FAF2C2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9337D-A498-46E6-A6C7-54F5F49A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选择一个 14 天内能真实记录的信号，不凭感觉。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8D0F3-B80B-4F78-9DA0-5FB9608D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CDC66-D358-4F53-9300-16AA3364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旧错独立正确率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63A36-05F2-4773-80F5-9AA1009D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不看答案，再做一次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8270C-E730-4BDF-9723-BF7163D2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2633F-A4E5-4CBF-A836-E36EB0A1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闭卷回忆率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2A4F0-8947-4BAC-97A1-914EF0C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隔天能说出多少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FEC9D-ABE2-4046-9797-7522E0CD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08467-A5FC-432C-86EA-D63EC2AD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开始学习用时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2D8BA-B860-4017-BCD8-BEF879A8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从触发到真正动笔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A311A-A12B-40DC-BF4D-44319BAB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10F7A-8034-4029-B07E-5FE09BF9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睡眠与到课状态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DB3E4-CC81-48D3-A7A4-181E8382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睡眠是影响学习状态的因素之一</a:t>
            </a:r>
          </a:p>
        </p:txBody>
      </p:sp>
    </p:spTree>
    <p:extLst>
      <p:ext uri="{BB962C8B-B14F-4D97-AF65-F5344CB8AC3E}">
        <p14:creationId xmlns:p14="http://schemas.microsoft.com/office/powerpoint/2010/main" val="143719004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8AA3C-8C61-40AF-A414-18B64FFE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64FDE-FEF4-460E-9CCE-0A06ADA5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E80E6-9012-40D1-9B37-D5D3D45A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11 / 重启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C53DA-20FC-468A-A61A-95428CE3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中断不是清零，重启速度更重要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8E068-4D81-4146-922E-E42A7360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AEE4A2-47DA-434E-88FD-1959A339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6858000" cy="3028950"/>
          </a:xfrm>
          <a:prstGeom xmlns:a="http://schemas.openxmlformats.org/drawingml/2006/main" prst="roundRect">
            <a:avLst>
              <a:gd name="adj" fmla="val 37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E62BB2-29F5-435D-ADC5-EC30DB94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4792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此前学习不会立刻消失；但可提取程度可能下降。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重启不是补完全部欠账，而是重新接上循环。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6B1E8-8390-48FD-A27E-46640F3C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76625"/>
            <a:ext cx="542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不补偿性熬夜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不把一次中断宣判为失败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只做一个 2 分钟以内的最小动作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明天按原触发重新开始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B9916-209E-42F0-8585-7C45AEDC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038350"/>
            <a:ext cx="2876550" cy="3028950"/>
          </a:xfrm>
          <a:prstGeom xmlns:a="http://schemas.openxmlformats.org/drawingml/2006/main" prst="roundRect">
            <a:avLst>
              <a:gd name="adj" fmla="val 3974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48263-0C10-4BF9-8238-AA621ECF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52700"/>
            <a:ext cx="2190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中断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↓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最小动作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↓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回到轨道</a:t>
            </a:r>
          </a:p>
        </p:txBody>
      </p:sp>
    </p:spTree>
    <p:extLst>
      <p:ext uri="{BB962C8B-B14F-4D97-AF65-F5344CB8AC3E}">
        <p14:creationId xmlns:p14="http://schemas.microsoft.com/office/powerpoint/2010/main" val="140021375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279ED-C4D3-42A8-A264-9EE5F15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CC532-8200-4ACD-AFEE-827C9223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7EAF6-EFD3-429D-84DA-503E25B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12 / 负向积累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08579-C47F-4FD4-A8BF-DB35D2CF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坏循环，也会把成本带到明天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299D3-A449-4EFE-B4AE-9009842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0956C-2BEF-4495-9B4E-7C9420C2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9BFF-9A4F-4480-954B-DABB5585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拖延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CB8E4-C113-4F0C-8741-22A87A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526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任务堆积 → 启动更难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326A6-5975-4D46-8FD6-E295105F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907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更想逃避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E75E-D162-4410-8FF5-CEC5524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6A776-B09D-416B-96E0-EE8DFEB5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睡眠不足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FE0A-8099-447B-9543-19535CC9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813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注意状态下降 → 用时更长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50E6F-F25B-45A3-8FFB-B39757E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194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继续熬夜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D585-ED51-4FD2-9393-0D364E05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EEAE2-DC1E-4879-8959-391DD90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0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逃避反馈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A02B-035C-477D-BFF4-39A572F6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100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错因未处理 → 盲区继续堆积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5EAAE-456E-4495-9C4B-D54FE618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4481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下次更陌生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48944-6F2C-42F2-A83F-54CD2106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F6A4B"/>
                </a:solidFill>
              </a:defRPr>
            </a:pPr>
            <a:r>
              <a:rPr sz="1500" b="1">
                <a:solidFill>
                  <a:srgbClr val="1F6A4B"/>
                </a:solidFill>
              </a:rPr>
              <a:t>长期主义不是硬扛，而是尽早切断坏循环。</a:t>
            </a:r>
          </a:p>
        </p:txBody>
      </p:sp>
    </p:spTree>
    <p:extLst>
      <p:ext uri="{BB962C8B-B14F-4D97-AF65-F5344CB8AC3E}">
        <p14:creationId xmlns:p14="http://schemas.microsoft.com/office/powerpoint/2010/main" val="3023126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0A52F5-C789-4D1E-845D-DAD89E97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8E3B9-6B1F-4DE6-BB08-6749C788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983C5-16BD-4EFC-89B9-87F8199B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13 / 案例判断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4A120-3424-4519-B720-DDEE866B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谁留下了明天还能用的本金？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84535E-9008-4CB3-AC9B-1D5B0AB4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26CA6-B55D-4F0E-9C9B-EA707C29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857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5716B"/>
                </a:solidFill>
              </a:defRPr>
            </a:pPr>
            <a:r>
              <a:rPr sz="1875" b="0">
                <a:solidFill>
                  <a:srgbClr val="65716B"/>
                </a:solidFill>
              </a:rPr>
              <a:t>同样复习一章 30 分钟。先独立判断，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65716B"/>
                </a:solidFill>
              </a:defRPr>
            </a:pPr>
            <a:r>
              <a:rPr sz="1875" b="0">
                <a:solidFill>
                  <a:srgbClr val="65716B"/>
                </a:solidFill>
              </a:rPr>
              <a:t>再与同桌说出“选择＋证据”。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E3EF72-E4FB-4803-A1CE-4E974092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80000">
            <a:off x="781050" y="3333750"/>
            <a:ext cx="2762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002D9-B8E2-4975-8C1E-58557007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2247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A｜反复看笔记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越看越熟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8D5F4B-49BC-4A0E-80A5-B48DE4CC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4210050" y="3333750"/>
            <a:ext cx="2762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DE961-B9E2-4735-8D99-00AC36A9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62350"/>
            <a:ext cx="2247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B｜闭卷写结构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核对漏洞＋两天后再测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23E1E2-D684-42F0-A4EA-FB788516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7639050" y="3333750"/>
            <a:ext cx="3143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BF866-E678-46AA-938D-242D7E28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562350"/>
            <a:ext cx="2628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判断标准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明天能否独立说出、再次使用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7393A-DE3F-405E-AA89-9E369359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876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6A4B"/>
                </a:solidFill>
              </a:defRPr>
            </a:pPr>
            <a:r>
              <a:rPr sz="1350" b="1">
                <a:solidFill>
                  <a:srgbClr val="1F6A4B"/>
                </a:solidFill>
              </a:rPr>
              <a:t>看笔记可以是入口；只有熟悉感，不能自动算掌握。</a:t>
            </a:r>
          </a:p>
        </p:txBody>
      </p:sp>
    </p:spTree>
    <p:extLst>
      <p:ext uri="{BB962C8B-B14F-4D97-AF65-F5344CB8AC3E}">
        <p14:creationId xmlns:p14="http://schemas.microsoft.com/office/powerpoint/2010/main" val="214747560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A570C-7772-4299-8A3C-C2D1AB5C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FDF62-244C-489C-BFCA-B185125A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AF0D7-C650-41B0-97D7-2C217E4F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14 / 建立账户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9DF24-631E-4EF0-AD9F-CAE046B3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建立我的高中复利账户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D41D8-B0F4-4145-BC2B-73CCA7C8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FE7C2-BAAA-4414-B443-FAAEFA21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20F6A-187A-4113-B8B8-47A41BE2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2C9EB-BE3D-46E9-B25F-75FA23E8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7C07C-1821-491F-AC4E-5FF9DD7F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知识账户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BB2E9C-EF2C-4D35-95D9-3A80C3FD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我想积累：________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明天再用：________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4BFD2-272A-44EE-9DA7-9A7EFECD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11688-5617-4B72-BE55-D2A63844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9F796-D4F4-4BCB-9AFF-6CEF5340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F78A3-0BD8-41AC-9A8C-EDC53506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方法账户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46CC2-F30A-485B-B577-662E1EB7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我想积累：________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明天再用：________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9E1F3-4FD4-49CE-BEFC-F97F9B45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EED3D1-BD5C-4DFE-81D0-E2E0FC7A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9DEC81-740C-41D5-A2F7-791845C7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0C30E1-4233-46E6-9CA4-ADBAC983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信任账户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FCA43-8CDA-4B09-B798-8156F70A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我想积累：________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明天再用：________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A5A01-212A-4ABE-8522-5D2D5B48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F6A4B"/>
                </a:solidFill>
              </a:defRPr>
            </a:pPr>
            <a:r>
              <a:rPr sz="1425" b="1">
                <a:solidFill>
                  <a:srgbClr val="1F6A4B"/>
                </a:solidFill>
              </a:rPr>
              <a:t>不必选最低分；选一个最有杠杆、最能留下证据的切口。</a:t>
            </a:r>
          </a:p>
        </p:txBody>
      </p:sp>
    </p:spTree>
    <p:extLst>
      <p:ext uri="{BB962C8B-B14F-4D97-AF65-F5344CB8AC3E}">
        <p14:creationId xmlns:p14="http://schemas.microsoft.com/office/powerpoint/2010/main" val="2071017161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7AA4AE-FC47-43C4-9F39-66EB98EB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BE514-3467-4A2F-A738-99F2B982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773AE7-6818-403B-A035-0E281773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第 8—21 天行动实验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CBD4D-17C1-49CD-8BC9-69874238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写出一条会自动重启的循环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002BB-300C-4415-8552-69B43750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CC8BE-AE80-437C-BB37-BDEE5C0B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个人书写＋同桌互检：够小吗？能复用吗？有证据吗？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0D7ECB-9F8D-4AC9-ABEA-C0656498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7048500" cy="3067050"/>
          </a:xfrm>
          <a:prstGeom xmlns:a="http://schemas.openxmlformats.org/drawingml/2006/main" prst="roundRect">
            <a:avLst>
              <a:gd name="adj" fmla="val 37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75991-F806-43A5-B485-B5A614CB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581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触发：当 __________ 时</a:t>
            </a:r>
          </a:p>
          <a:p xmlns:a="http://schemas.openxmlformats.org/drawingml/2006/main">
            <a:r>
              <a:t>行动：立即做 __________（≤15分钟）</a:t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产出：留下 __________</a:t>
            </a:r>
          </a:p>
          <a:p xmlns:a="http://schemas.openxmlformats.org/drawingml/2006/main">
            <a:r>
              <a:t>再使用：第 __ 天 / __________ 中再用</a:t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重启：中断时只做 __________（≤2分钟）</a:t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证据：用 __________ 记录 __________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7F797-C282-4133-8BD8-CCA3D0B3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343150"/>
            <a:ext cx="2647950" cy="3067050"/>
          </a:xfrm>
          <a:prstGeom xmlns:a="http://schemas.openxmlformats.org/drawingml/2006/main" prst="roundRect">
            <a:avLst>
              <a:gd name="adj" fmla="val 4317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A971D-824F-49B7-8223-5927147A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000375"/>
            <a:ext cx="1905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第 8—21 天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只观察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不补写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不美化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不承诺成绩爆发</a:t>
            </a:r>
          </a:p>
        </p:txBody>
      </p:sp>
    </p:spTree>
    <p:extLst>
      <p:ext uri="{BB962C8B-B14F-4D97-AF65-F5344CB8AC3E}">
        <p14:creationId xmlns:p14="http://schemas.microsoft.com/office/powerpoint/2010/main" val="12995656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f83f94636a4a3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7dfc8027044df7"/>
          <a:srcRect xmlns:a="http://schemas.openxmlformats.org/drawingml/2006/main" l="0" t="27" r="0" b="27"/>
          <a:stretch xmlns:a="http://schemas.openxmlformats.org/drawingml/2006/main"/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5B1A5-A238-40DF-A4CD-C77150E2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67428-5627-462B-83B4-7F64BAE5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90625"/>
            <a:ext cx="64770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今天留下什么，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能够成为明天的起点？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4A42E-427F-4C22-A79D-1EFFEB59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0375"/>
            <a:ext cx="781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12983-D2BB-4FDE-8B9B-FEBD7345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619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复利不是每天都赢，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而是让今天有效的成果，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成为明天继续增长的本金。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446E7-91FF-4DD2-8B19-1775594A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00700"/>
            <a:ext cx="352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D8F03A"/>
                </a:solidFill>
              </a:defRPr>
            </a:pPr>
            <a:r>
              <a:rPr sz="2025" b="1">
                <a:solidFill>
                  <a:srgbClr val="D8F03A"/>
                </a:solidFill>
              </a:rPr>
              <a:t>把今天投入明天。</a:t>
            </a:r>
          </a:p>
        </p:txBody>
      </p:sp>
    </p:spTree>
    <p:extLst>
      <p:ext uri="{BB962C8B-B14F-4D97-AF65-F5344CB8AC3E}">
        <p14:creationId xmlns:p14="http://schemas.microsoft.com/office/powerpoint/2010/main" val="913688309"/>
      </p:ext>
    </p:extLst>
  </p:cSld>
</p:sld>
</file>

<file path=ppt/theme/theme1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2026-08-07T04:19:51.9540000Z</dcterms:created>
  <dcterms:modified xsi:type="dcterms:W3CDTF">2026-08-07T04:19:51.9540000Z</dcterms:modified>
</coreProperties>
</file>