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7a6bdf19eb84710" /><Relationship Type="http://schemas.openxmlformats.org/officeDocument/2006/relationships/extended-properties" Target="/docProps/app.xml" Id="R529896213b354baa" /><Relationship Type="http://schemas.openxmlformats.org/officeDocument/2006/relationships/officeDocument" Target="/ppt/presentation.xml" Id="Ra63ebd7fd10c44a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c81f0a0a3ee4ed2"/>
  </p:sldMasterIdLst>
  <p:notesMasterIdLst>
    <p:notesMasterId xmlns:r="http://schemas.openxmlformats.org/officeDocument/2006/relationships" r:id="Re52c7560c2f3440c"/>
  </p:notesMasterIdLst>
  <p:sldIdLst>
    <p:sldId xmlns:r="http://schemas.openxmlformats.org/officeDocument/2006/relationships" id="256" r:id="Raa01da64bad8418d"/>
    <p:sldId xmlns:r="http://schemas.openxmlformats.org/officeDocument/2006/relationships" id="257" r:id="R900cf1ab32354059"/>
    <p:sldId xmlns:r="http://schemas.openxmlformats.org/officeDocument/2006/relationships" id="258" r:id="R44cd116fe0d74996"/>
    <p:sldId xmlns:r="http://schemas.openxmlformats.org/officeDocument/2006/relationships" id="259" r:id="Rc385ad9b9d884c62"/>
    <p:sldId xmlns:r="http://schemas.openxmlformats.org/officeDocument/2006/relationships" id="260" r:id="R3a07fc4d9eb04881"/>
    <p:sldId xmlns:r="http://schemas.openxmlformats.org/officeDocument/2006/relationships" id="261" r:id="Ra9472f761eec4a61"/>
    <p:sldId xmlns:r="http://schemas.openxmlformats.org/officeDocument/2006/relationships" id="262" r:id="Rfe86b881100e42cd"/>
    <p:sldId xmlns:r="http://schemas.openxmlformats.org/officeDocument/2006/relationships" id="263" r:id="Rae20a0d3512d441d"/>
    <p:sldId xmlns:r="http://schemas.openxmlformats.org/officeDocument/2006/relationships" id="264" r:id="Raee5ed57d2f6416c"/>
    <p:sldId xmlns:r="http://schemas.openxmlformats.org/officeDocument/2006/relationships" id="265" r:id="R209febad7f6048cc"/>
    <p:sldId xmlns:r="http://schemas.openxmlformats.org/officeDocument/2006/relationships" id="266" r:id="R2414ea5e78ba4ce2"/>
    <p:sldId xmlns:r="http://schemas.openxmlformats.org/officeDocument/2006/relationships" id="267" r:id="R471effe4d1134d91"/>
    <p:sldId xmlns:r="http://schemas.openxmlformats.org/officeDocument/2006/relationships" id="268" r:id="R693d5513c96b4178"/>
    <p:sldId xmlns:r="http://schemas.openxmlformats.org/officeDocument/2006/relationships" id="269" r:id="R430d50f5d525460f"/>
    <p:sldId xmlns:r="http://schemas.openxmlformats.org/officeDocument/2006/relationships" id="270" r:id="Ra6bf410dd0ee4bdb"/>
    <p:sldId xmlns:r="http://schemas.openxmlformats.org/officeDocument/2006/relationships" id="271" r:id="R1a44c3f9f8f44942"/>
    <p:sldId xmlns:r="http://schemas.openxmlformats.org/officeDocument/2006/relationships" id="272" r:id="R3ccedcdd426640a0"/>
    <p:sldId xmlns:r="http://schemas.openxmlformats.org/officeDocument/2006/relationships" id="273" r:id="R8ff64f4730944c8e"/>
    <p:sldId xmlns:r="http://schemas.openxmlformats.org/officeDocument/2006/relationships" id="274" r:id="Re40dd11818fd4083"/>
    <p:sldId xmlns:r="http://schemas.openxmlformats.org/officeDocument/2006/relationships" id="275" r:id="Recf35659e4cd49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481a4cd1054a80" /><Relationship Type="http://schemas.openxmlformats.org/officeDocument/2006/relationships/slideMaster" Target="/ppt/slideMasters/slideMaster1.xml" Id="Rac81f0a0a3ee4ed2" /><Relationship Type="http://schemas.openxmlformats.org/officeDocument/2006/relationships/notesMaster" Target="/ppt/notesMasters/notesMaster1.xml" Id="Re52c7560c2f3440c" /><Relationship Type="http://schemas.openxmlformats.org/officeDocument/2006/relationships/presProps" Target="/ppt/presProps.xml" Id="R577f6d84c47144ec" /><Relationship Type="http://schemas.openxmlformats.org/officeDocument/2006/relationships/tableStyles" Target="/ppt/tableStyles.xml" Id="R24ce3d5a78164ce0" /><Relationship Type="http://schemas.openxmlformats.org/officeDocument/2006/relationships/slide" Target="/ppt/slides/slide1.xml" Id="Raa01da64bad8418d" /><Relationship Type="http://schemas.openxmlformats.org/officeDocument/2006/relationships/slide" Target="/ppt/slides/slide2.xml" Id="R900cf1ab32354059" /><Relationship Type="http://schemas.openxmlformats.org/officeDocument/2006/relationships/slide" Target="/ppt/slides/slide3.xml" Id="R44cd116fe0d74996" /><Relationship Type="http://schemas.openxmlformats.org/officeDocument/2006/relationships/slide" Target="/ppt/slides/slide4.xml" Id="Rc385ad9b9d884c62" /><Relationship Type="http://schemas.openxmlformats.org/officeDocument/2006/relationships/slide" Target="/ppt/slides/slide5.xml" Id="R3a07fc4d9eb04881" /><Relationship Type="http://schemas.openxmlformats.org/officeDocument/2006/relationships/slide" Target="/ppt/slides/slide6.xml" Id="Ra9472f761eec4a61" /><Relationship Type="http://schemas.openxmlformats.org/officeDocument/2006/relationships/slide" Target="/ppt/slides/slide7.xml" Id="Rfe86b881100e42cd" /><Relationship Type="http://schemas.openxmlformats.org/officeDocument/2006/relationships/slide" Target="/ppt/slides/slide8.xml" Id="Rae20a0d3512d441d" /><Relationship Type="http://schemas.openxmlformats.org/officeDocument/2006/relationships/slide" Target="/ppt/slides/slide9.xml" Id="Raee5ed57d2f6416c" /><Relationship Type="http://schemas.openxmlformats.org/officeDocument/2006/relationships/slide" Target="/ppt/slides/slide10.xml" Id="R209febad7f6048cc" /><Relationship Type="http://schemas.openxmlformats.org/officeDocument/2006/relationships/slide" Target="/ppt/slides/slide11.xml" Id="R2414ea5e78ba4ce2" /><Relationship Type="http://schemas.openxmlformats.org/officeDocument/2006/relationships/slide" Target="/ppt/slides/slide12.xml" Id="R471effe4d1134d91" /><Relationship Type="http://schemas.openxmlformats.org/officeDocument/2006/relationships/slide" Target="/ppt/slides/slide13.xml" Id="R693d5513c96b4178" /><Relationship Type="http://schemas.openxmlformats.org/officeDocument/2006/relationships/slide" Target="/ppt/slides/slide14.xml" Id="R430d50f5d525460f" /><Relationship Type="http://schemas.openxmlformats.org/officeDocument/2006/relationships/slide" Target="/ppt/slides/slide15.xml" Id="Ra6bf410dd0ee4bdb" /><Relationship Type="http://schemas.openxmlformats.org/officeDocument/2006/relationships/slide" Target="/ppt/slides/slide16.xml" Id="R1a44c3f9f8f44942" /><Relationship Type="http://schemas.openxmlformats.org/officeDocument/2006/relationships/slide" Target="/ppt/slides/slide17.xml" Id="R3ccedcdd426640a0" /><Relationship Type="http://schemas.openxmlformats.org/officeDocument/2006/relationships/slide" Target="/ppt/slides/slide18.xml" Id="R8ff64f4730944c8e" /><Relationship Type="http://schemas.openxmlformats.org/officeDocument/2006/relationships/slide" Target="/ppt/slides/slide19.xml" Id="Re40dd11818fd4083" /><Relationship Type="http://schemas.openxmlformats.org/officeDocument/2006/relationships/slide" Target="/ppt/slides/slide20.xml" Id="Recf35659e4cd49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bf031c75494cb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1d67a535c124ac6" /><Relationship Type="http://schemas.openxmlformats.org/officeDocument/2006/relationships/notesMaster" Target="/ppt/notesMasters/notesMaster1.xml" Id="R42b884ac0f95407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39c85052704d06" /><Relationship Type="http://schemas.openxmlformats.org/officeDocument/2006/relationships/notesMaster" Target="/ppt/notesMasters/notesMaster1.xml" Id="Rc0d80baae7f4486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103b7bb53504391" /><Relationship Type="http://schemas.openxmlformats.org/officeDocument/2006/relationships/notesMaster" Target="/ppt/notesMasters/notesMaster1.xml" Id="R45d2ffc36995470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b98e197f0174098" /><Relationship Type="http://schemas.openxmlformats.org/officeDocument/2006/relationships/notesMaster" Target="/ppt/notesMasters/notesMaster1.xml" Id="R30831934c65f46f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e3383ba72d4ce4" /><Relationship Type="http://schemas.openxmlformats.org/officeDocument/2006/relationships/notesMaster" Target="/ppt/notesMasters/notesMaster1.xml" Id="Re1338cd5b0034d4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918184c448a4e14" /><Relationship Type="http://schemas.openxmlformats.org/officeDocument/2006/relationships/notesMaster" Target="/ppt/notesMasters/notesMaster1.xml" Id="Rf4f1c22b37da4cd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e96a45caea84cd4" /><Relationship Type="http://schemas.openxmlformats.org/officeDocument/2006/relationships/notesMaster" Target="/ppt/notesMasters/notesMaster1.xml" Id="Reed8f5ee0033422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aaf622d3fd548a8" /><Relationship Type="http://schemas.openxmlformats.org/officeDocument/2006/relationships/notesMaster" Target="/ppt/notesMasters/notesMaster1.xml" Id="R08d1ab032571476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b0d515e372044bd" /><Relationship Type="http://schemas.openxmlformats.org/officeDocument/2006/relationships/notesMaster" Target="/ppt/notesMasters/notesMaster1.xml" Id="R442e4ee806d141c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e8acfe397534096" /><Relationship Type="http://schemas.openxmlformats.org/officeDocument/2006/relationships/notesMaster" Target="/ppt/notesMasters/notesMaster1.xml" Id="Ra951ed71ca5f4d8d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b8060530cf64759" /><Relationship Type="http://schemas.openxmlformats.org/officeDocument/2006/relationships/notesMaster" Target="/ppt/notesMasters/notesMaster1.xml" Id="R1732b478fe9341d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2c8f607e0ff4ba0" /><Relationship Type="http://schemas.openxmlformats.org/officeDocument/2006/relationships/notesMaster" Target="/ppt/notesMasters/notesMaster1.xml" Id="Re2e89ebae3d44de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f8148d988a84fdf" /><Relationship Type="http://schemas.openxmlformats.org/officeDocument/2006/relationships/notesMaster" Target="/ppt/notesMasters/notesMaster1.xml" Id="R07ab7db8331e466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afb6a3d39ad42f7" /><Relationship Type="http://schemas.openxmlformats.org/officeDocument/2006/relationships/notesMaster" Target="/ppt/notesMasters/notesMaster1.xml" Id="Re6db880789cc4b1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7063289cf77f4333" /><Relationship Type="http://schemas.openxmlformats.org/officeDocument/2006/relationships/notesMaster" Target="/ppt/notesMasters/notesMaster1.xml" Id="Rb5d104238c7f41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4b4d4c0b0a04c4d" /><Relationship Type="http://schemas.openxmlformats.org/officeDocument/2006/relationships/notesMaster" Target="/ppt/notesMasters/notesMaster1.xml" Id="R81f2fffb5cd04d1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5e328ab22504ddc" /><Relationship Type="http://schemas.openxmlformats.org/officeDocument/2006/relationships/notesMaster" Target="/ppt/notesMasters/notesMaster1.xml" Id="Re8bd47bdba964c0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eeb2f266b924e24" /><Relationship Type="http://schemas.openxmlformats.org/officeDocument/2006/relationships/notesMaster" Target="/ppt/notesMasters/notesMaster1.xml" Id="Rbda5ce3d7c734fe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2adb2a3e652b4aef" /><Relationship Type="http://schemas.openxmlformats.org/officeDocument/2006/relationships/notesMaster" Target="/ppt/notesMasters/notesMaster1.xml" Id="Rcc99dba8c0b54fa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38d8524cc914739" /><Relationship Type="http://schemas.openxmlformats.org/officeDocument/2006/relationships/notesMaster" Target="/ppt/notesMasters/notesMaster1.xml" Id="Rb12805ff0fcf49b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【互动提示】看照片、读标题，猜“风”和“翼”分别是什么。</a:t>
            </a:r>
          </a:p>
          <a:p xmlns:a="http://schemas.openxmlformats.org/drawingml/2006/main">
            <a:r>
              <a:t>【教师提示】不解释答案，只收集第一联想。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【互动提示】静默回想30秒，任选一张纸条写场景。</a:t>
            </a:r>
          </a:p>
          <a:p xmlns:a="http://schemas.openxmlformats.org/drawingml/2006/main">
            <a:r>
              <a:t>【教师提示】追问“具体发生了什么”，把抽象资源落到真实经验。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【互动提示】判断A/B哪一种回应更可能带来改变。</a:t>
            </a:r>
          </a:p>
          <a:p xmlns:a="http://schemas.openxmlformats.org/drawingml/2006/main">
            <a:r>
              <a:t>【教师提示】收束：资源只是风，品质决定能不能接住。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  <a:p xmlns:a="http://schemas.openxmlformats.org/drawingml/2006/main">
            <a:r>
              <a:t>- Photo: https://www.pexels.com/photo/students-in-the-classroom-5494260/ (Pexels free-use license)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【互动提示】发任务单，浏览四个空格。</a:t>
            </a:r>
          </a:p>
          <a:p xmlns:a="http://schemas.openxmlformats.org/drawingml/2006/main">
            <a:r>
              <a:t>【教师提示】说明最后要形成一项明天能开始、七天后能验证的行动。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【互动提示】浏览六种品质，圈出最想先改变的一项。</a:t>
            </a:r>
          </a:p>
          <a:p xmlns:a="http://schemas.openxmlformats.org/drawingml/2006/main">
            <a:r>
              <a:t>【教师提示】强调不贴标签，后面只讨论可观察行为。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【互动提示】把“我要努力”改写成含时间、行动、证据的目标。</a:t>
            </a:r>
          </a:p>
          <a:p xmlns:a="http://schemas.openxmlformats.org/drawingml/2006/main">
            <a:r>
              <a:t>【教师提示】请同桌互检是否具体。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【互动提示】同桌互说一个破功时刻和一个可移走的阻力。</a:t>
            </a:r>
          </a:p>
          <a:p xmlns:a="http://schemas.openxmlformats.org/drawingml/2006/main">
            <a:r>
              <a:t>【教师提示】收束：把选择前移，比临场硬撑更有效。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【互动提示】写下一条自己的25分钟边界。</a:t>
            </a:r>
          </a:p>
          <a:p xmlns:a="http://schemas.openxmlformats.org/drawingml/2006/main">
            <a:r>
              <a:t>【教师提示】不要求零分心，教学生处理分心。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【互动提示】为错题复盘步骤排序并说明理由。</a:t>
            </a:r>
          </a:p>
          <a:p xmlns:a="http://schemas.openxmlformats.org/drawingml/2006/main">
            <a:r>
              <a:t>【教师提示】指出听懂和订正都不等于真正掌握。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【互动提示】用四问改写一句自我否定。</a:t>
            </a:r>
          </a:p>
          <a:p xmlns:a="http://schemas.openxmlformats.org/drawingml/2006/main">
            <a:r>
              <a:t>【教师提示】接纳情绪，但不让一次结果给能力定型。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【互动提示】把“我不会”改写成高质量求助。</a:t>
            </a:r>
          </a:p>
          <a:p xmlns:a="http://schemas.openxmlformats.org/drawingml/2006/main">
            <a:r>
              <a:t>【教师提示】示范卡点＋尝试＋具体问题。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【互动提示】章节转场，查看任务单资源区。</a:t>
            </a:r>
          </a:p>
          <a:p xmlns:a="http://schemas.openxmlformats.org/drawingml/2006/main">
            <a:r>
              <a:t>【教师提示】从品质自然过渡到资源匹配。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  <a:p xmlns:a="http://schemas.openxmlformats.org/drawingml/2006/main">
            <a:r>
              <a:t>- Photo: https://www.pexels.com/photo/students-in-the-classroom-5494260/ (Pexels free-use license)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【互动提示】勾选最需要的一项资源并写用途。</a:t>
            </a:r>
          </a:p>
          <a:p xmlns:a="http://schemas.openxmlformats.org/drawingml/2006/main">
            <a:r>
              <a:t>【教师提示】资源识别不是依赖，而是主动借力。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【互动提示】四人组找证据、变量和优先级。</a:t>
            </a:r>
          </a:p>
          <a:p xmlns:a="http://schemas.openxmlformats.org/drawingml/2006/main">
            <a:r>
              <a:t>【教师提示】不急着给建议，先要求每个判断都有案例依据。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【互动提示】小组选一项并陈述理由与风险。</a:t>
            </a:r>
          </a:p>
          <a:p xmlns:a="http://schemas.openxmlformats.org/drawingml/2006/main">
            <a:r>
              <a:t>【教师提示】允许分歧，但要求说清先解决哪个关键变量。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【互动提示】共同补全组合策略。</a:t>
            </a:r>
          </a:p>
          <a:p xmlns:a="http://schemas.openxmlformats.org/drawingml/2006/main">
            <a:r>
              <a:t>【教师提示】说明行动往往由多种品质协同，而不是单打独斗。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【建议用时】2分钟</a:t>
            </a:r>
          </a:p>
          <a:p xmlns:a="http://schemas.openxmlformats.org/drawingml/2006/main">
            <a:r>
              <a:t>【互动提示】圈出本周最想让人看见的一项行为。</a:t>
            </a:r>
          </a:p>
          <a:p xmlns:a="http://schemas.openxmlformats.org/drawingml/2006/main">
            <a:r>
              <a:t>【教师提示】评价行为，不评价人格。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【建议用时】3分钟</a:t>
            </a:r>
          </a:p>
          <a:p xmlns:a="http://schemas.openxmlformats.org/drawingml/2006/main">
            <a:r>
              <a:t>【互动提示】独立自评，圈出一项。</a:t>
            </a:r>
          </a:p>
          <a:p xmlns:a="http://schemas.openxmlformats.org/drawingml/2006/main">
            <a:r>
              <a:t>【教师提示】自评用于选择行动，不用于比较高低。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【建议用时】5分钟</a:t>
            </a:r>
          </a:p>
          <a:p xmlns:a="http://schemas.openxmlformats.org/drawingml/2006/main">
            <a:r>
              <a:t>【互动提示】完成行动、触发、证据并签名。</a:t>
            </a:r>
          </a:p>
          <a:p xmlns:a="http://schemas.openxmlformats.org/drawingml/2006/main">
            <a:r>
              <a:t>【教师提示】检查动作是否足够小、触发是否明确、证据是否可见。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【建议用时】1分钟</a:t>
            </a:r>
          </a:p>
          <a:p xmlns:a="http://schemas.openxmlformats.org/drawingml/2006/main">
            <a:r>
              <a:t>【互动提示】齐读最后一句，带走任务单。</a:t>
            </a:r>
          </a:p>
          <a:p xmlns:a="http://schemas.openxmlformats.org/drawingml/2006/main">
            <a:r>
              <a:t>【教师提示】回扣开场：风是资源，翼是可练习的学习品质。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Visual template and classroom photography inherited from the user-provided deck: /Users/qingpeng/Documents/班会课主题ppt/outputs/高一新生第一节班会-情境课堂版.pptx</a:t>
            </a:r>
          </a:p>
          <a:p xmlns:a="http://schemas.openxmlformats.org/drawingml/2006/main">
            <a:r>
              <a:t>- Classroom prompts, cases, and learning-quality framework are original for this lesson.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aa1a6d29524b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cdcbbf558c64a3b" /><Relationship Type="http://schemas.openxmlformats.org/officeDocument/2006/relationships/slideLayout" Target="/ppt/slideLayouts/slideLayout1.xml" Id="R99bf8edc74c148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9bf8edc74c148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98da11baf34662" /><Relationship Type="http://schemas.openxmlformats.org/officeDocument/2006/relationships/image" Target="/ppt/media/image.png" Id="R055ca71f98664151" /><Relationship Type="http://schemas.openxmlformats.org/officeDocument/2006/relationships/image" Target="/ppt/media/image.jpeg" Id="R7c5096ec260d4e89" /><Relationship Type="http://schemas.openxmlformats.org/officeDocument/2006/relationships/image" Target="/ppt/media/image2.png" Id="R4f005f1c4b60400a" /><Relationship Type="http://schemas.openxmlformats.org/officeDocument/2006/relationships/image" Target="/ppt/media/image2.jpeg" Id="R589e201355694898" /><Relationship Type="http://schemas.openxmlformats.org/officeDocument/2006/relationships/notesSlide" Target="/ppt/notesSlides/notesSlide1.xml" Id="Rbd9675423eaa46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d0ee1006414752" /><Relationship Type="http://schemas.openxmlformats.org/officeDocument/2006/relationships/notesSlide" Target="/ppt/notesSlides/notesSlide2.xml" Id="Rbb334edbd253417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7c5c9b5f9440c2" /><Relationship Type="http://schemas.openxmlformats.org/officeDocument/2006/relationships/image" Target="/ppt/media/image3.jpeg" Id="Rb0e33700722b4141" /><Relationship Type="http://schemas.openxmlformats.org/officeDocument/2006/relationships/notesSlide" Target="/ppt/notesSlides/notesSlide3.xml" Id="R0c24d71e3b1f4aa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d64265b24640cb" /><Relationship Type="http://schemas.openxmlformats.org/officeDocument/2006/relationships/notesSlide" Target="/ppt/notesSlides/notesSlide4.xml" Id="R34e4fac5cde14fb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7a350d02f4b96" /><Relationship Type="http://schemas.openxmlformats.org/officeDocument/2006/relationships/notesSlide" Target="/ppt/notesSlides/notesSlide5.xml" Id="Rcea4b3daba5548e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c5c2c112164256" /><Relationship Type="http://schemas.openxmlformats.org/officeDocument/2006/relationships/notesSlide" Target="/ppt/notesSlides/notesSlide6.xml" Id="R4a4785c79caf437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4705ed34184450" /><Relationship Type="http://schemas.openxmlformats.org/officeDocument/2006/relationships/image" Target="/ppt/media/image3.png" Id="Redcdf429a6ec43ee" /><Relationship Type="http://schemas.openxmlformats.org/officeDocument/2006/relationships/notesSlide" Target="/ppt/notesSlides/notesSlide7.xml" Id="R6cddc277362e445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c4c3abacd5e4669" /><Relationship Type="http://schemas.openxmlformats.org/officeDocument/2006/relationships/notesSlide" Target="/ppt/notesSlides/notesSlide8.xml" Id="Rdf37b290a1264c4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1e6d29ecb042a5" /><Relationship Type="http://schemas.openxmlformats.org/officeDocument/2006/relationships/notesSlide" Target="/ppt/notesSlides/notesSlide9.xml" Id="R1d51e2956f5e40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7ed3188ddda4cb5" /><Relationship Type="http://schemas.openxmlformats.org/officeDocument/2006/relationships/notesSlide" Target="/ppt/notesSlides/notesSlide10.xml" Id="Rf861b752f0b4411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6d6076d1784675" /><Relationship Type="http://schemas.openxmlformats.org/officeDocument/2006/relationships/image" Target="/ppt/media/image3.png" Id="Rf0e23b183f2447c6" /><Relationship Type="http://schemas.openxmlformats.org/officeDocument/2006/relationships/notesSlide" Target="/ppt/notesSlides/notesSlide11.xml" Id="Rd83d7640906b45e8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2592c505554c76" /><Relationship Type="http://schemas.openxmlformats.org/officeDocument/2006/relationships/image" Target="/ppt/media/image3.jpeg" Id="Rea23ca88f6b9448b" /><Relationship Type="http://schemas.openxmlformats.org/officeDocument/2006/relationships/notesSlide" Target="/ppt/notesSlides/notesSlide12.xml" Id="R5a4b9b04a7f34c3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57610f2db284a39" /><Relationship Type="http://schemas.openxmlformats.org/officeDocument/2006/relationships/notesSlide" Target="/ppt/notesSlides/notesSlide13.xml" Id="Rdfcb9b3e010e4088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6a794b53114132" /><Relationship Type="http://schemas.openxmlformats.org/officeDocument/2006/relationships/image" Target="/ppt/media/image3.png" Id="R586b8b80ecb34295" /><Relationship Type="http://schemas.openxmlformats.org/officeDocument/2006/relationships/notesSlide" Target="/ppt/notesSlides/notesSlide14.xml" Id="R67e545610d114a5a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5dfe7dfb32424b" /><Relationship Type="http://schemas.openxmlformats.org/officeDocument/2006/relationships/notesSlide" Target="/ppt/notesSlides/notesSlide15.xml" Id="Re92cb0204a49417c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415786a6d644740" /><Relationship Type="http://schemas.openxmlformats.org/officeDocument/2006/relationships/notesSlide" Target="/ppt/notesSlides/notesSlide16.xml" Id="R44ee611081ce4a3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f4a5af5c794941" /><Relationship Type="http://schemas.openxmlformats.org/officeDocument/2006/relationships/notesSlide" Target="/ppt/notesSlides/notesSlide17.xml" Id="R7595b3a801c84d37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29deb3a4e8499a" /><Relationship Type="http://schemas.openxmlformats.org/officeDocument/2006/relationships/notesSlide" Target="/ppt/notesSlides/notesSlide18.xml" Id="Reb954011879c455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e6eedd37d74309" /><Relationship Type="http://schemas.openxmlformats.org/officeDocument/2006/relationships/notesSlide" Target="/ppt/notesSlides/notesSlide19.xml" Id="R578ea7e6cb354515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edd8d4abf94221" /><Relationship Type="http://schemas.openxmlformats.org/officeDocument/2006/relationships/image" Target="/ppt/media/image.png" Id="R2a67e53196414bc6" /><Relationship Type="http://schemas.openxmlformats.org/officeDocument/2006/relationships/notesSlide" Target="/ppt/notesSlides/notesSlide20.xml" Id="Rc65764b7cc38421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5ca71f98664151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B1A5-A238-40DF-A4CD-C77150E2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67428-5627-462B-83B4-7F64BAE5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90625"/>
            <a:ext cx="64770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好风凭借力，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送君上青云。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——学习品质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4A42E-427F-4C22-A79D-1EFFEB59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781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12983-D2BB-4FDE-8B9B-FEBD7345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19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资源会来到你身边，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真正决定高度的，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是你回应资源的方式。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446E7-91FF-4DD2-8B19-1775594A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0070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D8F03A"/>
                </a:solidFill>
              </a:defRPr>
            </a:pPr>
            <a:r>
              <a:rPr sz="2025" b="1">
                <a:solidFill>
                  <a:srgbClr val="D8F03A"/>
                </a:solidFill>
              </a:rPr>
              <a:t>XX中学｜主题班会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E1A04-F1A2-4568-997D-B887DF0A0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5429250"/>
            <a:ext cx="12192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8110D"/>
          </a:solidFill>
          <a:ln xmlns:a="http://schemas.openxmlformats.org/drawingml/2006/main" w="0">
            <a:solidFill>
              <a:srgbClr val="08110D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D8F011-75EB-4D2B-A5E7-F13937332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619750"/>
            <a:ext cx="476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solidFill>
              <a:srgbClr val="D8F03A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4D8263-2EF9-4883-B387-304A297D5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791200"/>
            <a:ext cx="1809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D8F03A"/>
                </a:solidFill>
              </a:defRPr>
            </a:pPr>
            <a:r>
              <a:rPr sz="1350" b="1">
                <a:solidFill>
                  <a:srgbClr val="D8F03A"/>
                </a:solidFill>
              </a:rPr>
              <a:t>XX中学｜主题班会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6D7F71-0EF2-441B-9A30-A8C9B21FC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105525"/>
            <a:ext cx="1428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关注与交流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026FDE-CE15-44B9-855D-9C28D0BBE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0350" y="5676900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c5096ec260d4e89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2847975" y="57245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EAA4E41-4B1E-4A43-97CC-2CB313D9A7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734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微信公众号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127800-EB5E-440F-87DC-D92A8B95C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5953125"/>
            <a:ext cx="1428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爱上生物课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693CE-A211-416B-8DD2-491124A18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5700" y="62103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C7D0CA"/>
                </a:solidFill>
              </a:defRPr>
            </a:pPr>
            <a:r>
              <a:rPr sz="825" b="0">
                <a:solidFill>
                  <a:srgbClr val="C7D0CA"/>
                </a:solidFill>
              </a:rPr>
              <a:t>班会资源与产品动态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6806DFF-BA5E-45D4-9846-FB54813AE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5676900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4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005f1c4b60400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76925" y="57245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C1FBB24-C040-409A-B4DE-58F8C3EC1A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734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抖音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CA2510B-7C6B-449D-9667-EFDB3B108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5953125"/>
            <a:ext cx="1428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金老师教生物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B5D585-8A21-40E7-8C3C-51650661A7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24650" y="62103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C7D0CA"/>
                </a:solidFill>
              </a:defRPr>
            </a:pPr>
            <a:r>
              <a:rPr sz="825" b="0">
                <a:solidFill>
                  <a:srgbClr val="C7D0CA"/>
                </a:solidFill>
              </a:rPr>
              <a:t>抖音号 24163017181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11FC7C1-522B-4393-8E59-BB3905A9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676900"/>
            <a:ext cx="7620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solidFill>
              <a:srgbClr val="FFFFFF"/>
            </a:solidFill>
            <a:prstDash val="solid"/>
          </a:ln>
        </p:spPr>
      </p:sp>
      <p:pic>
        <p:nvPicPr>
          <p:cNvPr id="4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9e201355694898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8905875" y="5724525"/>
            <a:ext cx="666750" cy="666750"/>
          </a:xfrm>
          <a:prstGeom xmlns:a="http://schemas.openxmlformats.org/drawingml/2006/main" prst="rect">
            <a:avLst/>
          </a:prstGeom>
        </p:spPr>
      </p:pic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98AD69-842E-4527-B078-CEFAE1520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734050"/>
            <a:ext cx="11239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>
                <a:solidFill>
                  <a:srgbClr val="C7D0CA"/>
                </a:solidFill>
              </a:defRPr>
            </a:pPr>
            <a:r>
              <a:rPr sz="900" b="1">
                <a:solidFill>
                  <a:srgbClr val="C7D0CA"/>
                </a:solidFill>
              </a:rPr>
              <a:t>小红书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1539DB3-0F28-4952-BC58-69ED907A5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5953125"/>
            <a:ext cx="14287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金老师教生物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393086-044E-4EB2-8FDB-CBCD8699E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53600" y="6210300"/>
            <a:ext cx="18097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825" b="0">
                <a:solidFill>
                  <a:srgbClr val="C7D0CA"/>
                </a:solidFill>
              </a:defRPr>
            </a:pPr>
            <a:r>
              <a:rPr sz="825" b="0">
                <a:solidFill>
                  <a:srgbClr val="C7D0CA"/>
                </a:solidFill>
              </a:rPr>
              <a:t>小红书号 95640978447</a:t>
            </a:r>
          </a:p>
        </p:txBody>
      </p:sp>
    </p:spTree>
    <p:extLst>
      <p:ext uri="{BB962C8B-B14F-4D97-AF65-F5344CB8AC3E}">
        <p14:creationId xmlns:p14="http://schemas.microsoft.com/office/powerpoint/2010/main" val="913688309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0A52F5-C789-4D1E-845D-DAD89E97C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E8E3B9-6B1F-4DE6-BB08-6749C788C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32983C5-16BD-4EFC-89B9-87F8199BE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01 / 风从哪里来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C4A120-3424-4519-B720-DDEE866BE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哪一股“风”，曾经托举过你？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84535E-9008-4CB3-AC9B-1D5B0AB4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2226CA6-B55D-4F0E-9C9B-EA707C291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85725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回想最近一次“学得特别顺”的时刻。</a:t>
            </a:r>
          </a:p>
          <a:p xmlns:a="http://schemas.openxmlformats.org/drawingml/2006/main">
            <a:pPr algn="l">
              <a:buNone/>
              <a:defRPr sz="1875" b="0">
                <a:solidFill>
                  <a:srgbClr val="65716B"/>
                </a:solidFill>
              </a:defRPr>
            </a:pPr>
            <a:r>
              <a:rPr sz="1875" b="0">
                <a:solidFill>
                  <a:srgbClr val="65716B"/>
                </a:solidFill>
              </a:rPr>
              <a:t>不是因为你突然变聪明，而是谁、什么环境或什么方法帮了你？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E3EF72-E4FB-4803-A1CE-4E974092F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80000">
            <a:off x="781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0002D9-B8E2-4975-8C1E-58557007E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老师的一次点拨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D5F4B-49BC-4A0E-80A5-B48DE4CC7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4210050" y="3333750"/>
            <a:ext cx="2762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DDE961-B9E2-4735-8D99-00AC36A95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3562350"/>
            <a:ext cx="2247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同伴的一次提醒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023E1E2-D684-42F0-A4EA-FB7885161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120000">
            <a:off x="7639050" y="3333750"/>
            <a:ext cx="3143250" cy="1371600"/>
          </a:xfrm>
          <a:prstGeom xmlns:a="http://schemas.openxmlformats.org/drawingml/2006/main" prst="roundRect">
            <a:avLst>
              <a:gd name="adj" fmla="val 41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8BF866-E678-46AA-938D-242D7E28C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562350"/>
            <a:ext cx="2628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环境的一次帮助</a:t>
            </a:r>
          </a:p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__________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3F7393A-DE3F-405E-AA89-9E3693590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876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1">
                <a:solidFill>
                  <a:srgbClr val="1F6A4B"/>
                </a:solidFill>
              </a:defRPr>
            </a:pPr>
            <a:r>
              <a:rPr sz="1350" b="1">
                <a:solidFill>
                  <a:srgbClr val="1F6A4B"/>
                </a:solidFill>
              </a:rPr>
              <a:t>先写一个具体场景，不要只写“我很努力”。</a:t>
            </a:r>
          </a:p>
        </p:txBody>
      </p:sp>
    </p:spTree>
    <p:extLst>
      <p:ext uri="{BB962C8B-B14F-4D97-AF65-F5344CB8AC3E}">
        <p14:creationId xmlns:p14="http://schemas.microsoft.com/office/powerpoint/2010/main" val="21474756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e33700722b4141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 flipH="0" flipV="0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C83D1-2F77-4B21-B213-24532908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AAD09-EFBD-4087-974B-6FE70C38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85800"/>
            <a:ext cx="6381750" cy="48768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05465-8009-4343-8301-A688D09D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95400"/>
            <a:ext cx="5619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同样的资源，</a:t>
            </a:r>
          </a:p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为什么结果不同？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48232-D52C-46C1-AA06-D4EF6E1A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717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同一位老师、同一间教室，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差别常常不在天赋。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3685B-E421-4D4C-83EF-9BE71DAA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76650"/>
            <a:ext cx="742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C0F2E-246E-4864-8D9E-2185B634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333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A：分类错题｜主动求助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B：刷着消息｜折起试卷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真正的差别，是怎样回应资源</a:t>
            </a:r>
          </a:p>
        </p:txBody>
      </p:sp>
    </p:spTree>
    <p:extLst>
      <p:ext uri="{BB962C8B-B14F-4D97-AF65-F5344CB8AC3E}">
        <p14:creationId xmlns:p14="http://schemas.microsoft.com/office/powerpoint/2010/main" val="1643072885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AA4AE-FC47-43C4-9F39-66EB98EB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BE514-3467-4A2F-A738-99F2B982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773AE7-6818-403B-A035-0E28177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共同任务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CBD4D-17C1-49CD-8BC9-69874238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完成一份“个人借力计划”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002BB-300C-4415-8552-69B43750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CC8BE-AE80-437C-BB37-BDEE5C0B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不是口号，是七天后能拿出证据的小实验。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D7ECB-9F8D-4AC9-ABEA-C0656498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7048500" cy="3067050"/>
          </a:xfrm>
          <a:prstGeom xmlns:a="http://schemas.openxmlformats.org/drawingml/2006/main" prst="roundRect">
            <a:avLst>
              <a:gd name="adj" fmla="val 37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75991-F806-43A5-B485-B5A614CB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我想改善：________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我想借助：________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我的行动：________</a:t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我的证据：________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7F797-C282-4133-8BD8-CCA3D0B3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43150"/>
            <a:ext cx="2647950" cy="3067050"/>
          </a:xfrm>
          <a:prstGeom xmlns:a="http://schemas.openxmlformats.org/drawingml/2006/main" prst="roundRect">
            <a:avLst>
              <a:gd name="adj" fmla="val 4317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A971D-824F-49B7-8223-5927147A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000375"/>
            <a:ext cx="190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边听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边选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边写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最后签名</a:t>
            </a:r>
          </a:p>
        </p:txBody>
      </p:sp>
    </p:spTree>
    <p:extLst>
      <p:ext uri="{BB962C8B-B14F-4D97-AF65-F5344CB8AC3E}">
        <p14:creationId xmlns:p14="http://schemas.microsoft.com/office/powerpoint/2010/main" val="1299565600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A570C-7772-4299-8A3C-C2D1AB5C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FDF62-244C-489C-BFCA-B185125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AF0D7-C650-41B0-97D7-2C217E4F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02 / 六种品质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9DF24-631E-4EF0-AD9F-CAE046B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风再好，也要有一双能展开的翼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D41D8-B0F4-4145-BC2B-73CCA7C8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FE7C2-BAAA-4414-B443-FAAEFA21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20F6A-187A-4113-B8B8-47A41BE2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2C9EB-BE3D-46E9-B25F-75FA23E8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7C07C-1821-491F-AC4E-5FF9DD7F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方向与行动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BB2E9C-EF2C-4D35-95D9-3A80C3FD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目标感：知道去哪里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自律：把决定变行动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4BFD2-272A-44EE-9DA7-9A7EFECD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11688-5617-4B72-BE55-D2A63844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9F796-D4F4-4BCB-9AFF-6CEF5340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F78A3-0BD8-41AC-9A8C-EDC53506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注意与方法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46CC2-F30A-485B-B577-662E1EB7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专注：守住重要的事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方法：让反馈更快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9E1F3-4FD4-49CE-BEFC-F97F9B45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ED3D1-BD5C-4DFE-81D0-E2E0FC7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DEC81-740C-41D5-A2F7-791845C7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C30E1-4233-46E6-9CA4-ADBAC983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韧性与合作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FCA43-8CDA-4B09-B798-8156F70A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韧性：跌落后再起飞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合作：借彼此看更远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A5A01-212A-4ABE-8522-5D2D5B48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品质不是标签，而是反复出现、可以练习的行为。</a:t>
            </a:r>
          </a:p>
        </p:txBody>
      </p:sp>
    </p:spTree>
    <p:extLst>
      <p:ext uri="{BB962C8B-B14F-4D97-AF65-F5344CB8AC3E}">
        <p14:creationId xmlns:p14="http://schemas.microsoft.com/office/powerpoint/2010/main" val="2071017161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8AA3C-8C61-40AF-A414-18B64FFE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64FDE-FEF4-460E-9CCE-0A06ADA5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E80E6-9012-40D1-9B37-D5D3D45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03 / 目标感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C53DA-20FC-468A-A61A-95428CE3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目标不是愿望的加粗版，而是今天能判断的方向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8E068-4D81-4146-922E-E42A7360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EE4A2-47DA-434E-88FD-1959A339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8580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E62BB2-29F5-435D-ADC5-EC30DB94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4792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先写完成标准：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在什么时间，完成什么，用什么证明。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6B1E8-8390-48FD-A27E-46640F3C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76625"/>
            <a:ext cx="542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把“我要努力”改成：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今晚 22:00 前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整理 3 道同类错题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写下自己错在哪里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B9916-209E-42F0-8585-7C45AEDC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38350"/>
            <a:ext cx="2876550" cy="3028950"/>
          </a:xfrm>
          <a:prstGeom xmlns:a="http://schemas.openxmlformats.org/drawingml/2006/main" prst="roundRect">
            <a:avLst>
              <a:gd name="adj" fmla="val 3974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48263-0C10-4BF9-8238-AA621ECF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52700"/>
            <a:ext cx="2190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方向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不是越远越好，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而是下一步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足够清楚。</a:t>
            </a:r>
          </a:p>
        </p:txBody>
      </p:sp>
    </p:spTree>
    <p:extLst>
      <p:ext uri="{BB962C8B-B14F-4D97-AF65-F5344CB8AC3E}">
        <p14:creationId xmlns:p14="http://schemas.microsoft.com/office/powerpoint/2010/main" val="14002137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cdf429a6ec43ee"/>
          <a:srcRect xmlns:a="http://schemas.openxmlformats.org/drawingml/2006/main" l="25847" t="0" r="258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E6BD8-6E9D-4F1C-9792-3BE5B6A1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05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F4E89-F162-406F-A62F-C6E40F6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6A4B"/>
                </a:solidFill>
              </a:defRPr>
            </a:pPr>
            <a:r>
              <a:rPr sz="1200" b="1">
                <a:solidFill>
                  <a:srgbClr val="1F6A4B"/>
                </a:solidFill>
              </a:rPr>
              <a:t>04 / 自律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F243-32A2-4CEF-A176-623E222D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真正的自律，</a:t>
            </a:r>
          </a:p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发生在不想做的时候。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275CF-1C0C-4982-AD8C-1EDB1A74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0556F-3341-4E54-8D4A-AB1CE2A6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不是一直用力，而是提前替“犹豫的自己”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把关键选择做好。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93ACA-1F9C-4EA0-B111-FABDEDA1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685800" y="41148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CA84F-D47E-403E-9D95-1EE16B9A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我最常在哪个瞬间破功？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64650-31DA-45EB-9106-2D173D96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71550" y="51816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0ECFA-108F-46B2-BDFD-DE5F19A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102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能提前移走哪一个阻力？</a:t>
            </a:r>
          </a:p>
        </p:txBody>
      </p:sp>
    </p:spTree>
    <p:extLst>
      <p:ext uri="{BB962C8B-B14F-4D97-AF65-F5344CB8AC3E}">
        <p14:creationId xmlns:p14="http://schemas.microsoft.com/office/powerpoint/2010/main" val="744891989"/>
      </p:ext>
    </p:extLst>
  </p:cSld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437961-06B9-4E43-9A3F-6C4CCEF42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BC02EC-BD89-4853-A057-2215C572B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255FD35-B8B8-4601-8134-093DDF19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活动 / 专注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4D0DAD-8DE2-424D-A58C-853CD969D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给注意力画一条边界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147EC1-9BF9-4D06-AF58-BE695F8A7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45FB90-D9D4-434C-9760-4BCD20F20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838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每次只守住 25 分钟：不要求永不分心，只决定分心后怎样回来。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83352-FCD7-4AC9-9656-DD0761E85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47434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E24B13-0BF8-413C-878B-C57D6D8E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838450"/>
            <a:ext cx="361950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>这一轮，我只做 ________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/>
            </a:r>
          </a:p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>想到别的事，先写在 ________</a:t>
            </a:r>
          </a:p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/>
            </a:r>
          </a:p>
          <a:p xmlns:a="http://schemas.openxmlformats.org/drawingml/2006/main">
            <a:pPr algn="l">
              <a:buNone/>
              <a:defRPr sz="2025" b="1">
                <a:solidFill>
                  <a:srgbClr val="0F1714"/>
                </a:solidFill>
              </a:defRPr>
            </a:pPr>
            <a:r>
              <a:rPr sz="2025" b="1">
                <a:solidFill>
                  <a:srgbClr val="0F1714"/>
                </a:solidFill>
              </a:rPr>
              <a:t>25 分钟后再统一处理。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A62AE0-12CB-4B3A-A11A-83ED754BE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381250"/>
            <a:ext cx="4743450" cy="26670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C539A9-4F14-4D6F-896E-7674A98CA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800350"/>
            <a:ext cx="32385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边界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1. 手机离开桌面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2. 一次只做一件事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3. 干扰先记下来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0F1C14-C68A-4480-ACBA-7259C902A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904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把注意力留给重要的事，本身就是一种选择。</a:t>
            </a:r>
          </a:p>
        </p:txBody>
      </p:sp>
    </p:spTree>
    <p:extLst>
      <p:ext uri="{BB962C8B-B14F-4D97-AF65-F5344CB8AC3E}">
        <p14:creationId xmlns:p14="http://schemas.microsoft.com/office/powerpoint/2010/main" val="1551065670"/>
      </p:ext>
    </p:extLst>
  </p:cSld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05 / 方法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努力不只看强度，还要看反馈回路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看答案之后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找出我从哪一步开始偏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不是抄答案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找到原因之后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分成概念、审题、计算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不是只写“粗心”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订正完成之后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做一道变式，24小时后再测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不是立刻翻篇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没有反馈的重复，容易变成“看起来很努力”。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D8AA3C-8C61-40AF-A414-18B64FFE5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64FDE-FEF4-460E-9CCE-0A06ADA5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3E80E6-9012-40D1-9B37-D5D3D45AD4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06 / 韧性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C53DA-20FC-468A-A61A-95428CE3C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允许一次掉下来，但不让失败替你下结论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38E068-4D81-4146-922E-E42A7360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AEE4A2-47DA-434E-88FD-1959A3399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858000" cy="3028950"/>
          </a:xfrm>
          <a:prstGeom xmlns:a="http://schemas.openxmlformats.org/drawingml/2006/main" prst="roundRect">
            <a:avLst>
              <a:gd name="adj" fmla="val 377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E62BB2-29F5-435D-ADC5-EC30DB94A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47925"/>
            <a:ext cx="5810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一次退步，不等于能力定型。</a:t>
            </a:r>
          </a:p>
          <a:p xmlns:a="http://schemas.openxmlformats.org/drawingml/2006/main">
            <a:pPr algn="l">
              <a:buNone/>
              <a:defRPr sz="2250" b="1">
                <a:solidFill>
                  <a:srgbClr val="0F1714"/>
                </a:solidFill>
              </a:defRPr>
            </a:pPr>
            <a:r>
              <a:rPr sz="2250" b="1">
                <a:solidFill>
                  <a:srgbClr val="0F1714"/>
                </a:solidFill>
              </a:rPr>
              <a:t>先把“我不行”改写成四个问题。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E6B1E8-8390-48FD-A27E-46640F3C8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476625"/>
            <a:ext cx="54292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发生了什么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哪些是可控的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下一步最小行动</a:t>
            </a:r>
          </a:p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□ 谁能帮我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1B9916-209E-42F0-8585-7C45AEDC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3400" y="2038350"/>
            <a:ext cx="2876550" cy="3028950"/>
          </a:xfrm>
          <a:prstGeom xmlns:a="http://schemas.openxmlformats.org/drawingml/2006/main" prst="roundRect">
            <a:avLst>
              <a:gd name="adj" fmla="val 3974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148263-0C10-4BF9-8238-AA621ECF8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0" y="2552700"/>
            <a:ext cx="219075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韧性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不是忍住难过，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而是难过以后</a:t>
            </a:r>
          </a:p>
          <a:p xmlns:a="http://schemas.openxmlformats.org/drawingml/2006/main">
            <a:pPr algn="l">
              <a:buNone/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还能重新出发。</a:t>
            </a:r>
          </a:p>
        </p:txBody>
      </p:sp>
    </p:spTree>
    <p:extLst>
      <p:ext uri="{BB962C8B-B14F-4D97-AF65-F5344CB8AC3E}">
        <p14:creationId xmlns:p14="http://schemas.microsoft.com/office/powerpoint/2010/main" val="14002137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0e23b183f2447c6"/>
          <a:srcRect xmlns:a="http://schemas.openxmlformats.org/drawingml/2006/main" l="25847" t="0" r="258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E6BD8-6E9D-4F1C-9792-3BE5B6A1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05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F4E89-F162-406F-A62F-C6E40F6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6A4B"/>
                </a:solidFill>
              </a:defRPr>
            </a:pPr>
            <a:r>
              <a:rPr sz="1200" b="1">
                <a:solidFill>
                  <a:srgbClr val="1F6A4B"/>
                </a:solidFill>
              </a:rPr>
              <a:t>07 / 合作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F243-32A2-4CEF-A176-623E222D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合作不是把答案给你，</a:t>
            </a:r>
          </a:p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而是一起看见盲区。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275CF-1C0C-4982-AD8C-1EDB1A74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0556F-3341-4E54-8D4A-AB1CE2A6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高质量求助：说清卡点，展示尝试，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再提出一个具体问题。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93ACA-1F9C-4EA0-B111-FABDEDA1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685800" y="41148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CA84F-D47E-403E-9D95-1EE16B9A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我已经尝试过什么？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64650-31DA-45EB-9106-2D173D96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71550" y="51816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0ECFA-108F-46B2-BDFD-DE5F19A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102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我具体卡在哪一步？</a:t>
            </a:r>
          </a:p>
        </p:txBody>
      </p:sp>
    </p:spTree>
    <p:extLst>
      <p:ext uri="{BB962C8B-B14F-4D97-AF65-F5344CB8AC3E}">
        <p14:creationId xmlns:p14="http://schemas.microsoft.com/office/powerpoint/2010/main" val="74489198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23ca88f6b9448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AC83D1-2F77-4B21-B213-24532908D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95AAD09-EFBD-4087-974B-6FE70C385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685800"/>
            <a:ext cx="6381750" cy="48768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905465-8009-4343-8301-A688D09DB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295400"/>
            <a:ext cx="5619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我们的身边，</a:t>
            </a:r>
          </a:p>
          <a:p xmlns:a="http://schemas.openxmlformats.org/drawingml/2006/main">
            <a:pPr algn="l">
              <a:buNone/>
              <a:defRPr sz="3525" b="1">
                <a:solidFill>
                  <a:srgbClr val="FFFFFF"/>
                </a:solidFill>
              </a:defRPr>
            </a:pPr>
            <a:r>
              <a:rPr sz="3525" b="1">
                <a:solidFill>
                  <a:srgbClr val="FFFFFF"/>
                </a:solidFill>
              </a:rPr>
              <a:t>其实一直有风。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E48232-D52C-46C1-AA06-D4EF6E1A72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71750"/>
            <a:ext cx="4762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知道自己缺哪一种品质，</a:t>
            </a:r>
          </a:p>
          <a:p xmlns:a="http://schemas.openxmlformats.org/drawingml/2006/main">
            <a:pPr algn="l">
              <a:buNone/>
              <a:defRPr sz="1800" b="0">
                <a:solidFill>
                  <a:srgbClr val="FFFFFF"/>
                </a:solidFill>
              </a:defRPr>
            </a:pPr>
            <a:r>
              <a:rPr sz="1800" b="0">
                <a:solidFill>
                  <a:srgbClr val="FFFFFF"/>
                </a:solidFill>
              </a:rPr>
              <a:t>才知道该借哪一种力量。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23685B-E421-4D4C-83EF-9BE71DAA0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676650"/>
            <a:ext cx="7429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C0F2E-246E-4864-8D9E-2185B634D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76700"/>
            <a:ext cx="3333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教师｜同伴｜家庭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环境｜工具</a:t>
            </a:r>
          </a:p>
          <a:p xmlns:a="http://schemas.openxmlformats.org/drawingml/2006/main">
            <a:pPr algn="l">
              <a:buNone/>
              <a:defRPr sz="1800" b="1">
                <a:solidFill>
                  <a:srgbClr val="FFFFFF"/>
                </a:solidFill>
              </a:defRPr>
            </a:pPr>
            <a:r>
              <a:rPr sz="1800" b="1">
                <a:solidFill>
                  <a:srgbClr val="FFFFFF"/>
                </a:solidFill>
              </a:rPr>
              <a:t>资源不是替你飞，而是让你飞得更稳</a:t>
            </a:r>
          </a:p>
        </p:txBody>
      </p:sp>
    </p:spTree>
    <p:extLst>
      <p:ext uri="{BB962C8B-B14F-4D97-AF65-F5344CB8AC3E}">
        <p14:creationId xmlns:p14="http://schemas.microsoft.com/office/powerpoint/2010/main" val="1643072885"/>
      </p:ext>
    </p:extLst>
  </p:cSld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活动 / 借力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画一张“我的学习风向图”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先选当前最需要的一股风，再写清它能帮你做什么。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教师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反馈与路径：我可以问 ________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同伴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解释与陪伴：我可以找 ________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家庭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支持与边界：我希望得到 ________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环境与工具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减少干扰，记录与检索：我先改 ________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6b8b80ecb34295"/>
          <a:srcRect xmlns:a="http://schemas.openxmlformats.org/drawingml/2006/main" l="25847" t="0" r="2584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05550" y="0"/>
            <a:ext cx="588645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5E6BD8-6E9D-4F1C-9792-3BE5B6A1E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7056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9F4E89-F162-406F-A62F-C6E40F6D3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7700"/>
            <a:ext cx="1714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00" b="1">
                <a:solidFill>
                  <a:srgbClr val="1F6A4B"/>
                </a:solidFill>
              </a:defRPr>
            </a:pPr>
            <a:r>
              <a:rPr sz="1200" b="1">
                <a:solidFill>
                  <a:srgbClr val="1F6A4B"/>
                </a:solidFill>
              </a:rPr>
              <a:t>08 / 案例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6DF243-32A2-4CEF-A176-623E222DF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19200"/>
            <a:ext cx="5429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月考退步 42 分，</a:t>
            </a:r>
          </a:p>
          <a:p xmlns:a="http://schemas.openxmlformats.org/drawingml/2006/main">
            <a:pPr algn="l">
              <a:buNone/>
              <a:defRPr sz="2925" b="1">
                <a:solidFill>
                  <a:srgbClr val="0F1714"/>
                </a:solidFill>
              </a:defRPr>
            </a:pPr>
            <a:r>
              <a:rPr sz="2925" b="1">
                <a:solidFill>
                  <a:srgbClr val="0F1714"/>
                </a:solidFill>
              </a:rPr>
              <a:t>小陈先给自己下了结论。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C6275CF-1C0C-4982-AD8C-1EDB1A741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4003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80556F-3341-4E54-8D4A-AB1CE2A6C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81300"/>
            <a:ext cx="4953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他继续刷大量新题，晚自习频繁看消息，</a:t>
            </a:r>
          </a:p>
          <a:p xmlns:a="http://schemas.openxmlformats.org/drawingml/2006/main">
            <a:pPr algn="l">
              <a:buNone/>
              <a:defRPr sz="1725" b="0">
                <a:solidFill>
                  <a:srgbClr val="65716B"/>
                </a:solidFill>
              </a:defRPr>
            </a:pPr>
            <a:r>
              <a:rPr sz="1725" b="0">
                <a:solidFill>
                  <a:srgbClr val="65716B"/>
                </a:solidFill>
              </a:rPr>
              <a:t>听不懂又不敢问：“我不适合高中学习。”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D93ACA-1F9C-4EA0-B111-FABDEDA19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-60000">
            <a:off x="685800" y="41148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AECA84F-D47E-403E-9D95-1EE16B9A2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哪些事实支持 / 不支持？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864650-31DA-45EB-9106-2D173D96D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120000">
            <a:off x="971550" y="5181600"/>
            <a:ext cx="4095750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3E0D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0ECFA-108F-46B2-BDFD-DE5F19AE9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5410200"/>
            <a:ext cx="35814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0F1714"/>
                </a:solidFill>
              </a:defRPr>
            </a:pPr>
            <a:r>
              <a:rPr sz="1500" b="1">
                <a:solidFill>
                  <a:srgbClr val="0F1714"/>
                </a:solidFill>
              </a:rPr>
              <a:t>如果只改一件事，先改什么？</a:t>
            </a:r>
          </a:p>
        </p:txBody>
      </p:sp>
    </p:spTree>
    <p:extLst>
      <p:ext uri="{BB962C8B-B14F-4D97-AF65-F5344CB8AC3E}">
        <p14:creationId xmlns:p14="http://schemas.microsoft.com/office/powerpoint/2010/main" val="744891989"/>
      </p:ext>
    </p:extLst>
  </p:cSld>
</p:sld>
</file>

<file path=ppt/slides/slide1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45780C5-885C-4D06-A0AD-EA930308C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9476A6-ECBF-45D8-9E4D-460C881BF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C85D04-729D-40ED-A992-A067663F25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小组决策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82CE9B-EB0A-42A3-86BA-A6D0D730C8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四个建议，只能先选一个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F2AD6DA-1CE0-4C74-BF43-06FAF2C29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B19337D-A498-46E6-A6C7-54F5F49A8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2 分钟：选择＋理由＋风险。不能只说“B 最好”。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98D0F3-B80B-4F78-9DA0-5FB9608D11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CCDC66-D358-4F53-9300-16AA3364E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A｜每天再刷一套题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463A36-05F2-4773-80F5-9AA1009DA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看似努力，但反馈很慢。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88270C-E730-4BDF-9723-BF7163D2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38125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22633F-A4E5-4CBF-A836-E36EB0A18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908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B｜断网 30 分钟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232A4F0-8947-4BAC-97A1-914EF0C53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99085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先分类 5 道错题。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7AFEC9D-ABE2-4046-9797-7522E0CDF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E908467-A5FC-432C-86EA-D63EC2AD47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C｜下次进步 100 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112D8BA-B860-4017-BCD8-BEF879A87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方向很大，动作不清。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4A311A-A12B-40DC-BF4D-44319BAB9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5143500" cy="1104900"/>
          </a:xfrm>
          <a:prstGeom xmlns:a="http://schemas.openxmlformats.org/drawingml/2006/main" prst="roundRect">
            <a:avLst>
              <a:gd name="adj" fmla="val 517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0310F7A-8034-4029-B07E-5FE09BF94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1005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725" b="1">
                <a:solidFill>
                  <a:srgbClr val="1F6A4B"/>
                </a:solidFill>
              </a:defRPr>
            </a:pPr>
            <a:r>
              <a:rPr sz="1725" b="1">
                <a:solidFill>
                  <a:srgbClr val="1F6A4B"/>
                </a:solidFill>
              </a:rPr>
              <a:t>D｜等状态好了再开始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DB3E4-CC81-48D3-A7A4-181E83826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610100"/>
            <a:ext cx="4000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275" b="0">
                <a:solidFill>
                  <a:srgbClr val="65716B"/>
                </a:solidFill>
              </a:defRPr>
            </a:pPr>
            <a:r>
              <a:rPr sz="1275" b="0">
                <a:solidFill>
                  <a:srgbClr val="65716B"/>
                </a:solidFill>
              </a:rPr>
              <a:t>轻松一时，问题继续累积。</a:t>
            </a:r>
          </a:p>
        </p:txBody>
      </p:sp>
    </p:spTree>
    <p:extLst>
      <p:ext uri="{BB962C8B-B14F-4D97-AF65-F5344CB8AC3E}">
        <p14:creationId xmlns:p14="http://schemas.microsoft.com/office/powerpoint/2010/main" val="1437190045"/>
      </p:ext>
    </p:extLst>
  </p:cSld>
</p:sld>
</file>

<file path=ppt/slides/slide1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09 / 组合策略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真正有效的方案，通常不是一种品质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先让注意力回来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断网 30 分钟，只做 5 道错题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专注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再让反馈快一点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分类原因，24 小时后再测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方法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最后让求助具体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带着卡点去问老师或同伴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合作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清晰目标＋低阻力环境＋可验证方法＋一个可以求助的人。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FF279ED-C4D3-42A8-A264-9EE5F158F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3CC532-8200-4ACD-AFEE-827C9223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827EAF6-EFD3-429D-84DA-503E25B83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10 / 看得见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908579-C47F-4FD4-A8BF-DB35D2CF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如果看不见，品质就很难改进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1299D3-A449-4EFE-B4AE-9009842BA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140956C-2BEF-4495-9B4E-7C9420C25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7379BFF-9A4F-4480-954B-DABB5585E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23526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目标感＋自律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3CB8E4-C113-4F0C-8741-22A87ADC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3526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写下完成标准，并按触发点启动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C326A6-5975-4D46-8FD6-E295105F3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23907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不是“我要认真”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EF4E75E-D162-4410-8FF5-CEC5524EC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66A776-B09D-416B-96E0-EE8DFEB5C4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33813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专注＋方法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01FE0A-8099-447B-9543-19535CC95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3813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单任务，分类原因，延迟再测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150E6F-F25B-45A3-8FFB-B39757EF30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34194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不是“多做就会”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61D585-ED51-4FD2-9393-0D364E0518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10050"/>
            <a:ext cx="10287000" cy="742950"/>
          </a:xfrm>
          <a:prstGeom xmlns:a="http://schemas.openxmlformats.org/drawingml/2006/main" prst="roundRect">
            <a:avLst>
              <a:gd name="adj" fmla="val 769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3EEAE2-DC1E-4879-8959-391DD9099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4410075"/>
            <a:ext cx="30289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1">
                <a:solidFill>
                  <a:srgbClr val="0F1714"/>
                </a:solidFill>
              </a:defRPr>
            </a:pPr>
            <a:r>
              <a:rPr sz="1575" b="1">
                <a:solidFill>
                  <a:srgbClr val="0F1714"/>
                </a:solidFill>
              </a:rPr>
              <a:t>韧性＋合作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1A02B-035C-477D-BFF4-39A572F6A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410075"/>
            <a:ext cx="5048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0">
                <a:solidFill>
                  <a:srgbClr val="65716B"/>
                </a:solidFill>
              </a:defRPr>
            </a:pPr>
            <a:r>
              <a:rPr sz="1500" b="0">
                <a:solidFill>
                  <a:srgbClr val="65716B"/>
                </a:solidFill>
              </a:rPr>
              <a:t>退步后提下一步，带尝试去求助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F5EAAE-456E-4495-9C4B-D54FE618A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4448175"/>
            <a:ext cx="1333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buNone/>
              <a:defRPr sz="1050" b="1">
                <a:solidFill>
                  <a:srgbClr val="1F6A4B"/>
                </a:solidFill>
              </a:defRPr>
            </a:pPr>
            <a:r>
              <a:rPr sz="1050" b="1">
                <a:solidFill>
                  <a:srgbClr val="1F6A4B"/>
                </a:solidFill>
              </a:rPr>
              <a:t>不是“我不行”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F448944-6F2C-42F2-A83F-54CD21064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57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00" b="1">
                <a:solidFill>
                  <a:srgbClr val="1F6A4B"/>
                </a:solidFill>
              </a:defRPr>
            </a:pPr>
            <a:r>
              <a:rPr sz="1500" b="1">
                <a:solidFill>
                  <a:srgbClr val="1F6A4B"/>
                </a:solidFill>
              </a:rPr>
              <a:t>圈出这一周，你最想让哪一种行为被看见。</a:t>
            </a:r>
          </a:p>
        </p:txBody>
      </p:sp>
    </p:spTree>
    <p:extLst>
      <p:ext uri="{BB962C8B-B14F-4D97-AF65-F5344CB8AC3E}">
        <p14:creationId xmlns:p14="http://schemas.microsoft.com/office/powerpoint/2010/main" val="30231267"/>
      </p:ext>
    </p:extLst>
  </p:cSld>
</p:sld>
</file>

<file path=ppt/slides/slide1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6A570C-7772-4299-8A3C-C2D1AB5C8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19FDF62-244C-489C-BFCA-B185125A2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92AF0D7-C650-41B0-97D7-2C217E4F0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11 / 品质体检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69DF24-631E-4EF0-AD9F-CAE046B3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别急着打分，先问自己：我有证据吗？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5D41D8-B0F4-4145-BC2B-73CCA7C8D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FFE7C2-BAAA-4414-B443-FAAEFA21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E120F6A-187A-4113-B8B8-47A41BE23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3C2C9EB-BE3D-46E9-B25F-75FA23E8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917C07C-1821-491F-AC4E-5FF9DD7F1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方向与行动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DBB2E9C-EF2C-4D35-95D9-3A80C3FDD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目标感 □1 □2 □3 □4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自律　 □1 □2 □3 □4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214BFD2-272A-44EE-9DA7-9A7EFECD0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AF0EB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3111688-5617-4B72-BE55-D2A638446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79F796-D4F4-4BCB-9AFF-6CEF5340C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53F78A3-0BD8-41AC-9A8C-EDC535065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注意与方法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B46CC2-F30A-485B-B577-662E1EB7C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专注　 □1 □2 □3 □4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方法　 □1 □2 □3 □4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B9E1F3-4FD4-49CE-BEFC-F97F9B450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257175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CDAD2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7EED3D1-BD5C-4DFE-81D0-E2E0FC7A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90750"/>
            <a:ext cx="31051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49DEC81-740C-41D5-A2F7-791845C77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2514600"/>
            <a:ext cx="5905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800" b="1">
                <a:solidFill>
                  <a:srgbClr val="1F6A4B"/>
                </a:solidFill>
              </a:defRPr>
            </a:pPr>
            <a:r>
              <a:rPr sz="1800" b="1">
                <a:solidFill>
                  <a:srgbClr val="1F6A4B"/>
                </a:solidFill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00C30E1-4233-46E6-9CA4-ADBAC983C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067050"/>
            <a:ext cx="2476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韧性与合作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EFCA43-8CDA-4B09-B798-8156F70A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3676650"/>
            <a:ext cx="23812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韧性　 □1 □2 □3 □4</a:t>
            </a:r>
          </a:p>
          <a:p xmlns:a="http://schemas.openxmlformats.org/drawingml/2006/main">
            <a:pPr algn="l">
              <a:buNone/>
              <a:defRPr sz="1350" b="0">
                <a:solidFill>
                  <a:srgbClr val="65716B"/>
                </a:solidFill>
              </a:defRPr>
            </a:pPr>
            <a:r>
              <a:rPr sz="1350" b="0">
                <a:solidFill>
                  <a:srgbClr val="65716B"/>
                </a:solidFill>
              </a:rPr>
              <a:t>合作　 □1 □2 □3 □4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8CA5A01-212A-4ABE-8522-5D2D5B482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425" b="1">
                <a:solidFill>
                  <a:srgbClr val="1F6A4B"/>
                </a:solidFill>
              </a:defRPr>
            </a:pPr>
            <a:r>
              <a:rPr sz="1425" b="1">
                <a:solidFill>
                  <a:srgbClr val="1F6A4B"/>
                </a:solidFill>
              </a:rPr>
              <a:t>1 很少｜2 偶尔｜3 经常｜4 稳定做到；圈出最想改善的一项。</a:t>
            </a:r>
          </a:p>
        </p:txBody>
      </p:sp>
    </p:spTree>
    <p:extLst>
      <p:ext uri="{BB962C8B-B14F-4D97-AF65-F5344CB8AC3E}">
        <p14:creationId xmlns:p14="http://schemas.microsoft.com/office/powerpoint/2010/main" val="2071017161"/>
      </p:ext>
    </p:extLst>
  </p:cSld>
</p:sld>
</file>

<file path=ppt/slides/slide1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7AA4AE-FC47-43C4-9F39-66EB98EBF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5E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3BE514-3467-4A2F-A738-99F2B982B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773AE7-6818-403B-A035-0E2817738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4825"/>
            <a:ext cx="1524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125" b="1">
                <a:solidFill>
                  <a:srgbClr val="1F6A4B"/>
                </a:solidFill>
              </a:defRPr>
            </a:pPr>
            <a:r>
              <a:rPr sz="1125" b="1">
                <a:solidFill>
                  <a:srgbClr val="1F6A4B"/>
                </a:solidFill>
              </a:rPr>
              <a:t>行动实验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ACBD4D-17C1-49CD-8BC9-69874238B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866775"/>
            <a:ext cx="9334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850" b="1">
                <a:solidFill>
                  <a:srgbClr val="0F1714"/>
                </a:solidFill>
              </a:defRPr>
            </a:pPr>
            <a:r>
              <a:rPr sz="2850" b="1">
                <a:solidFill>
                  <a:srgbClr val="0F1714"/>
                </a:solidFill>
              </a:rPr>
              <a:t>未来 7 天，只做一场小实验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B002BB-300C-4415-8552-69B437500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24000"/>
            <a:ext cx="704850" cy="666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ACC8BE-AE80-437C-BB37-BDEE5C0BF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7429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575" b="0">
                <a:solidFill>
                  <a:srgbClr val="65716B"/>
                </a:solidFill>
              </a:defRPr>
            </a:pPr>
            <a:r>
              <a:rPr sz="1575" b="0">
                <a:solidFill>
                  <a:srgbClr val="65716B"/>
                </a:solidFill>
              </a:rPr>
              <a:t>一个行动、一个触发、一份证据；小到明天就能开始。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0D7ECB-9F8D-4AC9-ABEA-C0656498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7048500" cy="3067050"/>
          </a:xfrm>
          <a:prstGeom xmlns:a="http://schemas.openxmlformats.org/drawingml/2006/main" prst="roundRect">
            <a:avLst>
              <a:gd name="adj" fmla="val 372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D9CE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975991-F806-43A5-B485-B5A614CBA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724150"/>
            <a:ext cx="5810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我要改善：________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如果我在 ________，就立即 ________；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buNone/>
              <a:defRPr sz="1950" b="1">
                <a:solidFill>
                  <a:srgbClr val="0F1714"/>
                </a:solidFill>
              </a:defRPr>
            </a:pPr>
            <a:r>
              <a:rPr sz="1950" b="1">
                <a:solidFill>
                  <a:srgbClr val="0F1714"/>
                </a:solidFill>
              </a:rPr>
              <a:t>我会用 ________ 证明自己坚持了 7 天。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7F797-C282-4133-8BD8-CCA3D0B39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34375" y="2343150"/>
            <a:ext cx="2647950" cy="3067050"/>
          </a:xfrm>
          <a:prstGeom xmlns:a="http://schemas.openxmlformats.org/drawingml/2006/main" prst="roundRect">
            <a:avLst>
              <a:gd name="adj" fmla="val 4317"/>
            </a:avLst>
          </a:prstGeom>
          <a:solidFill xmlns:a="http://schemas.openxmlformats.org/drawingml/2006/main">
            <a:srgbClr val="1F6A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7A971D-824F-49B7-8223-5927147A8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3000375"/>
            <a:ext cx="190500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写好后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签上名字。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七天以后，</a:t>
            </a:r>
          </a:p>
          <a:p xmlns:a="http://schemas.openxmlformats.org/drawingml/2006/main">
            <a:pPr algn="l">
              <a:buNone/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只复盘证据。</a:t>
            </a:r>
          </a:p>
        </p:txBody>
      </p:sp>
    </p:spTree>
    <p:extLst>
      <p:ext uri="{BB962C8B-B14F-4D97-AF65-F5344CB8AC3E}">
        <p14:creationId xmlns:p14="http://schemas.microsoft.com/office/powerpoint/2010/main" val="1299565600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F17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67e53196414bc6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5B1A5-A238-40DF-A4CD-C77150E26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267428-5627-462B-83B4-7F64BAE5B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190625"/>
            <a:ext cx="6477000" cy="1390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风会来到身边，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但能飞多高，</a:t>
            </a:r>
          </a:p>
          <a:p xmlns:a="http://schemas.openxmlformats.org/drawingml/2006/main">
            <a:pPr algn="l">
              <a:buNone/>
              <a:defRPr sz="3750" b="1">
                <a:solidFill>
                  <a:srgbClr val="FFFFFF"/>
                </a:solidFill>
              </a:defRPr>
            </a:pPr>
            <a:r>
              <a:rPr sz="3750" b="1">
                <a:solidFill>
                  <a:srgbClr val="FFFFFF"/>
                </a:solidFill>
              </a:rPr>
              <a:t>要看你怎样展开翼。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04A42E-427F-4C22-A79D-1EFFEB5901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00375"/>
            <a:ext cx="7810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03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12983-D2BB-4FDE-8B9B-FEBD7345F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48050"/>
            <a:ext cx="619125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目标给方向，行动给力量；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方法让努力有效，合作让彼此变强。</a:t>
            </a:r>
          </a:p>
          <a:p xmlns:a="http://schemas.openxmlformats.org/drawingml/2006/main">
            <a:pPr algn="l">
              <a:buNone/>
              <a:defRPr sz="2025" b="0">
                <a:solidFill>
                  <a:srgbClr val="FFFFFF"/>
                </a:solidFill>
              </a:defRPr>
            </a:pPr>
            <a:r>
              <a:rPr sz="2025" b="0">
                <a:solidFill>
                  <a:srgbClr val="FFFFFF"/>
                </a:solidFill>
              </a:rPr>
              <a:t>七天以后，用证据回答自己。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5B446E7-91FF-4DD2-8B19-1775594AF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00700"/>
            <a:ext cx="3524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buNone/>
              <a:defRPr sz="2025" b="1">
                <a:solidFill>
                  <a:srgbClr val="D8F03A"/>
                </a:solidFill>
              </a:defRPr>
            </a:pPr>
            <a:r>
              <a:rPr sz="2025" b="1">
                <a:solidFill>
                  <a:srgbClr val="D8F03A"/>
                </a:solidFill>
              </a:rPr>
              <a:t>从今天开始。</a:t>
            </a:r>
          </a:p>
        </p:txBody>
      </p:sp>
    </p:spTree>
    <p:extLst>
      <p:ext uri="{BB962C8B-B14F-4D97-AF65-F5344CB8AC3E}">
        <p14:creationId xmlns:p14="http://schemas.microsoft.com/office/powerpoint/2010/main" val="913688309"/>
      </p:ext>
    </p:extLst>
  </p:cSld>
</p:sld>
</file>

<file path=ppt/theme/theme1.xml><?xml version="1.0" encoding="utf-8"?>
<a:theme xmlns:a="http://schemas.openxmlformats.org/drawingml/2006/main" name="Classroom">
  <a:themeElements>
    <a:clrScheme name="Classroom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lassroom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2026-08-02T08:19:18.6540000Z</dcterms:created>
  <dcterms:modified xsi:type="dcterms:W3CDTF">2026-08-02T08:19:18.6540000Z</dcterms:modified>
</coreProperties>
</file>